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7" r:id="rId5"/>
    <p:sldId id="356" r:id="rId6"/>
    <p:sldId id="335" r:id="rId7"/>
    <p:sldId id="357" r:id="rId8"/>
    <p:sldId id="342" r:id="rId9"/>
    <p:sldId id="358" r:id="rId10"/>
    <p:sldId id="343" r:id="rId11"/>
    <p:sldId id="344" r:id="rId12"/>
    <p:sldId id="345" r:id="rId13"/>
    <p:sldId id="359" r:id="rId14"/>
    <p:sldId id="346" r:id="rId15"/>
    <p:sldId id="338" r:id="rId16"/>
    <p:sldId id="350" r:id="rId17"/>
    <p:sldId id="337" r:id="rId18"/>
    <p:sldId id="351" r:id="rId19"/>
    <p:sldId id="289" r:id="rId20"/>
    <p:sldId id="352" r:id="rId21"/>
    <p:sldId id="265" r:id="rId22"/>
    <p:sldId id="355" r:id="rId23"/>
    <p:sldId id="360" r:id="rId24"/>
    <p:sldId id="3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C5CC"/>
    <a:srgbClr val="C00000"/>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A1CBF1-6D98-4ED3-8A53-CB9AFC7B973D}" v="75" dt="2022-04-20T14:39:34.1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9"/>
    <p:restoredTop sz="97030"/>
  </p:normalViewPr>
  <p:slideViewPr>
    <p:cSldViewPr snapToGrid="0" snapToObjects="1">
      <p:cViewPr varScale="1">
        <p:scale>
          <a:sx n="112" d="100"/>
          <a:sy n="112" d="100"/>
        </p:scale>
        <p:origin x="66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AD7D6-24DE-8645-B276-64B9BBC52B67}"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6AA7C-FAA6-654D-95BD-490E1DAE34C3}" type="slidenum">
              <a:rPr lang="en-US" smtClean="0"/>
              <a:t>‹#›</a:t>
            </a:fld>
            <a:endParaRPr lang="en-US"/>
          </a:p>
        </p:txBody>
      </p:sp>
    </p:spTree>
    <p:extLst>
      <p:ext uri="{BB962C8B-B14F-4D97-AF65-F5344CB8AC3E}">
        <p14:creationId xmlns:p14="http://schemas.microsoft.com/office/powerpoint/2010/main" val="1629004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E9A747-DED7-480B-89F6-FA05911744A2}" type="slidenum">
              <a:rPr lang="en-US" smtClean="0"/>
              <a:t>1</a:t>
            </a:fld>
            <a:endParaRPr lang="en-US"/>
          </a:p>
        </p:txBody>
      </p:sp>
    </p:spTree>
    <p:extLst>
      <p:ext uri="{BB962C8B-B14F-4D97-AF65-F5344CB8AC3E}">
        <p14:creationId xmlns:p14="http://schemas.microsoft.com/office/powerpoint/2010/main" val="2198483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88D58-FCBD-284C-99BA-99388EA823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29BF23-9C6F-7C43-B24D-C2DBA06D78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F9A252-EAFA-F645-98B2-41E3FFE0263F}"/>
              </a:ext>
            </a:extLst>
          </p:cNvPr>
          <p:cNvSpPr>
            <a:spLocks noGrp="1"/>
          </p:cNvSpPr>
          <p:nvPr>
            <p:ph type="dt" sz="half" idx="10"/>
          </p:nvPr>
        </p:nvSpPr>
        <p:spPr/>
        <p:txBody>
          <a:bodyPr/>
          <a:lstStyle/>
          <a:p>
            <a:fld id="{6D1122B7-B7A1-FF44-8C1A-87C565423AB5}" type="datetimeFigureOut">
              <a:rPr lang="en-US" smtClean="0"/>
              <a:t>4/20/2022</a:t>
            </a:fld>
            <a:endParaRPr lang="en-US"/>
          </a:p>
        </p:txBody>
      </p:sp>
      <p:sp>
        <p:nvSpPr>
          <p:cNvPr id="5" name="Footer Placeholder 4">
            <a:extLst>
              <a:ext uri="{FF2B5EF4-FFF2-40B4-BE49-F238E27FC236}">
                <a16:creationId xmlns:a16="http://schemas.microsoft.com/office/drawing/2014/main" id="{ECDC5EF7-28F6-1341-B20B-97721496D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3C5D3E-FFCD-4B43-99EA-8C087D57FF70}"/>
              </a:ext>
            </a:extLst>
          </p:cNvPr>
          <p:cNvSpPr>
            <a:spLocks noGrp="1"/>
          </p:cNvSpPr>
          <p:nvPr>
            <p:ph type="sldNum" sz="quarter" idx="12"/>
          </p:nvPr>
        </p:nvSpPr>
        <p:spPr/>
        <p:txBody>
          <a:bodyPr/>
          <a:lstStyle/>
          <a:p>
            <a:fld id="{E39D53EA-6BD9-DF48-BD63-2B9E954837F0}" type="slidenum">
              <a:rPr lang="en-US" smtClean="0"/>
              <a:t>‹#›</a:t>
            </a:fld>
            <a:endParaRPr lang="en-US"/>
          </a:p>
        </p:txBody>
      </p:sp>
    </p:spTree>
    <p:extLst>
      <p:ext uri="{BB962C8B-B14F-4D97-AF65-F5344CB8AC3E}">
        <p14:creationId xmlns:p14="http://schemas.microsoft.com/office/powerpoint/2010/main" val="200774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FFD6-1F60-CC4D-A0D8-FA17125163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76236D-A171-574B-AE58-38F24B6CBA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EFD6C-0B69-D34E-80E2-765A0A7A033C}"/>
              </a:ext>
            </a:extLst>
          </p:cNvPr>
          <p:cNvSpPr>
            <a:spLocks noGrp="1"/>
          </p:cNvSpPr>
          <p:nvPr>
            <p:ph type="dt" sz="half" idx="10"/>
          </p:nvPr>
        </p:nvSpPr>
        <p:spPr/>
        <p:txBody>
          <a:bodyPr/>
          <a:lstStyle/>
          <a:p>
            <a:fld id="{6D1122B7-B7A1-FF44-8C1A-87C565423AB5}" type="datetimeFigureOut">
              <a:rPr lang="en-US" smtClean="0"/>
              <a:t>4/20/2022</a:t>
            </a:fld>
            <a:endParaRPr lang="en-US"/>
          </a:p>
        </p:txBody>
      </p:sp>
      <p:sp>
        <p:nvSpPr>
          <p:cNvPr id="5" name="Footer Placeholder 4">
            <a:extLst>
              <a:ext uri="{FF2B5EF4-FFF2-40B4-BE49-F238E27FC236}">
                <a16:creationId xmlns:a16="http://schemas.microsoft.com/office/drawing/2014/main" id="{BBD59DE1-62AB-8D43-BB65-5AFE762C4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CCB03-BE39-7846-A6D9-60F4833C334F}"/>
              </a:ext>
            </a:extLst>
          </p:cNvPr>
          <p:cNvSpPr>
            <a:spLocks noGrp="1"/>
          </p:cNvSpPr>
          <p:nvPr>
            <p:ph type="sldNum" sz="quarter" idx="12"/>
          </p:nvPr>
        </p:nvSpPr>
        <p:spPr/>
        <p:txBody>
          <a:bodyPr/>
          <a:lstStyle/>
          <a:p>
            <a:fld id="{E39D53EA-6BD9-DF48-BD63-2B9E954837F0}" type="slidenum">
              <a:rPr lang="en-US" smtClean="0"/>
              <a:t>‹#›</a:t>
            </a:fld>
            <a:endParaRPr lang="en-US"/>
          </a:p>
        </p:txBody>
      </p:sp>
    </p:spTree>
    <p:extLst>
      <p:ext uri="{BB962C8B-B14F-4D97-AF65-F5344CB8AC3E}">
        <p14:creationId xmlns:p14="http://schemas.microsoft.com/office/powerpoint/2010/main" val="199635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0B27C-5469-FA4C-908F-3BFA255154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8AD72-EBB8-7B43-9E60-2C5FFD9B3E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6A4359-687A-0640-9DEF-2158DC5BAFD4}"/>
              </a:ext>
            </a:extLst>
          </p:cNvPr>
          <p:cNvSpPr>
            <a:spLocks noGrp="1"/>
          </p:cNvSpPr>
          <p:nvPr>
            <p:ph type="dt" sz="half" idx="10"/>
          </p:nvPr>
        </p:nvSpPr>
        <p:spPr/>
        <p:txBody>
          <a:bodyPr/>
          <a:lstStyle/>
          <a:p>
            <a:fld id="{6D1122B7-B7A1-FF44-8C1A-87C565423AB5}" type="datetimeFigureOut">
              <a:rPr lang="en-US" smtClean="0"/>
              <a:t>4/20/2022</a:t>
            </a:fld>
            <a:endParaRPr lang="en-US"/>
          </a:p>
        </p:txBody>
      </p:sp>
      <p:sp>
        <p:nvSpPr>
          <p:cNvPr id="5" name="Footer Placeholder 4">
            <a:extLst>
              <a:ext uri="{FF2B5EF4-FFF2-40B4-BE49-F238E27FC236}">
                <a16:creationId xmlns:a16="http://schemas.microsoft.com/office/drawing/2014/main" id="{B85D33F7-E087-8E47-BC24-E5658FADB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F758C-1019-394A-82D9-71B4BD7E588D}"/>
              </a:ext>
            </a:extLst>
          </p:cNvPr>
          <p:cNvSpPr>
            <a:spLocks noGrp="1"/>
          </p:cNvSpPr>
          <p:nvPr>
            <p:ph type="sldNum" sz="quarter" idx="12"/>
          </p:nvPr>
        </p:nvSpPr>
        <p:spPr/>
        <p:txBody>
          <a:bodyPr/>
          <a:lstStyle/>
          <a:p>
            <a:fld id="{E39D53EA-6BD9-DF48-BD63-2B9E954837F0}" type="slidenum">
              <a:rPr lang="en-US" smtClean="0"/>
              <a:t>‹#›</a:t>
            </a:fld>
            <a:endParaRPr lang="en-US"/>
          </a:p>
        </p:txBody>
      </p:sp>
    </p:spTree>
    <p:extLst>
      <p:ext uri="{BB962C8B-B14F-4D97-AF65-F5344CB8AC3E}">
        <p14:creationId xmlns:p14="http://schemas.microsoft.com/office/powerpoint/2010/main" val="3736358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A882-9979-4C79-BCF2-71C5E0CBE46C}"/>
              </a:ext>
            </a:extLst>
          </p:cNvPr>
          <p:cNvSpPr>
            <a:spLocks noGrp="1"/>
          </p:cNvSpPr>
          <p:nvPr>
            <p:ph type="title"/>
          </p:nvPr>
        </p:nvSpPr>
        <p:spPr>
          <a:xfrm>
            <a:off x="838200" y="365125"/>
            <a:ext cx="10219697" cy="5873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FE06860-5232-4A10-A856-99BA563C3BA1}"/>
              </a:ext>
            </a:extLst>
          </p:cNvPr>
          <p:cNvSpPr>
            <a:spLocks noGrp="1"/>
          </p:cNvSpPr>
          <p:nvPr>
            <p:ph idx="1"/>
          </p:nvPr>
        </p:nvSpPr>
        <p:spPr>
          <a:xfrm>
            <a:off x="838200" y="1618488"/>
            <a:ext cx="10515600" cy="455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ogo, icon&#10;&#10;Description automatically generated">
            <a:extLst>
              <a:ext uri="{FF2B5EF4-FFF2-40B4-BE49-F238E27FC236}">
                <a16:creationId xmlns:a16="http://schemas.microsoft.com/office/drawing/2014/main" id="{02EEACE0-40BD-45C6-9C2A-D4BD98406E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7897" y="365125"/>
            <a:ext cx="295903" cy="366418"/>
          </a:xfrm>
          <a:prstGeom prst="rect">
            <a:avLst/>
          </a:prstGeom>
        </p:spPr>
      </p:pic>
      <p:sp>
        <p:nvSpPr>
          <p:cNvPr id="13" name="Text Placeholder 12">
            <a:extLst>
              <a:ext uri="{FF2B5EF4-FFF2-40B4-BE49-F238E27FC236}">
                <a16:creationId xmlns:a16="http://schemas.microsoft.com/office/drawing/2014/main" id="{D9274120-27D7-4AD4-BD69-3C5078B2A822}"/>
              </a:ext>
            </a:extLst>
          </p:cNvPr>
          <p:cNvSpPr>
            <a:spLocks noGrp="1"/>
          </p:cNvSpPr>
          <p:nvPr>
            <p:ph type="body" sz="quarter" idx="10" hasCustomPrompt="1"/>
          </p:nvPr>
        </p:nvSpPr>
        <p:spPr>
          <a:xfrm>
            <a:off x="838200" y="958853"/>
            <a:ext cx="10219697" cy="365760"/>
          </a:xfrm>
        </p:spPr>
        <p:txBody>
          <a:bodyPr>
            <a:normAutofit/>
          </a:bodyPr>
          <a:lstStyle>
            <a:lvl1pPr marL="0" indent="0">
              <a:buNone/>
              <a:defRPr sz="1800" b="1" cap="all" spc="300" baseline="0">
                <a:solidFill>
                  <a:schemeClr val="accent1"/>
                </a:solidFill>
              </a:defRPr>
            </a:lvl1pPr>
            <a:lvl2pPr>
              <a:defRPr sz="1800" b="1" cap="all" spc="300" baseline="0">
                <a:solidFill>
                  <a:schemeClr val="accent1"/>
                </a:solidFill>
              </a:defRPr>
            </a:lvl2pPr>
          </a:lstStyle>
          <a:p>
            <a:pPr lvl="0"/>
            <a:r>
              <a:rPr lang="en-US"/>
              <a:t>Click to edit </a:t>
            </a:r>
            <a:r>
              <a:rPr lang="en-US" err="1"/>
              <a:t>subheader</a:t>
            </a:r>
            <a:endParaRPr lang="en-US"/>
          </a:p>
          <a:p>
            <a:pPr lvl="1"/>
            <a:endParaRPr lang="en-US"/>
          </a:p>
        </p:txBody>
      </p:sp>
      <p:sp>
        <p:nvSpPr>
          <p:cNvPr id="26" name="Slide Number Placeholder 25">
            <a:extLst>
              <a:ext uri="{FF2B5EF4-FFF2-40B4-BE49-F238E27FC236}">
                <a16:creationId xmlns:a16="http://schemas.microsoft.com/office/drawing/2014/main" id="{C18516B7-F1AC-41EE-A201-7063819FD2CA}"/>
              </a:ext>
            </a:extLst>
          </p:cNvPr>
          <p:cNvSpPr>
            <a:spLocks noGrp="1"/>
          </p:cNvSpPr>
          <p:nvPr>
            <p:ph type="sldNum" sz="quarter" idx="13"/>
          </p:nvPr>
        </p:nvSpPr>
        <p:spPr>
          <a:xfrm>
            <a:off x="10725150" y="6238958"/>
            <a:ext cx="628650" cy="461665"/>
          </a:xfrm>
        </p:spPr>
        <p:txBody>
          <a:bodyPr/>
          <a:lstStyle>
            <a:lvl1pPr>
              <a:defRPr/>
            </a:lvl1pPr>
          </a:lstStyle>
          <a:p>
            <a:fld id="{331525CF-7A99-4CCB-A527-1B73D50DEF71}" type="slidenum">
              <a:rPr lang="en-US" smtClean="0"/>
              <a:pPr/>
              <a:t>‹#›</a:t>
            </a:fld>
            <a:endParaRPr lang="en-US"/>
          </a:p>
        </p:txBody>
      </p:sp>
    </p:spTree>
    <p:extLst>
      <p:ext uri="{BB962C8B-B14F-4D97-AF65-F5344CB8AC3E}">
        <p14:creationId xmlns:p14="http://schemas.microsoft.com/office/powerpoint/2010/main" val="165889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68673-42AC-ED40-9C85-8B5AA3EFE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0C684-93C1-EF4E-B820-ED0F6A902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E83E6-A409-E94C-8D75-6077C1624E27}"/>
              </a:ext>
            </a:extLst>
          </p:cNvPr>
          <p:cNvSpPr>
            <a:spLocks noGrp="1"/>
          </p:cNvSpPr>
          <p:nvPr>
            <p:ph type="dt" sz="half" idx="10"/>
          </p:nvPr>
        </p:nvSpPr>
        <p:spPr/>
        <p:txBody>
          <a:bodyPr/>
          <a:lstStyle/>
          <a:p>
            <a:fld id="{6D1122B7-B7A1-FF44-8C1A-87C565423AB5}" type="datetimeFigureOut">
              <a:rPr lang="en-US" smtClean="0"/>
              <a:t>4/20/2022</a:t>
            </a:fld>
            <a:endParaRPr lang="en-US"/>
          </a:p>
        </p:txBody>
      </p:sp>
      <p:sp>
        <p:nvSpPr>
          <p:cNvPr id="5" name="Footer Placeholder 4">
            <a:extLst>
              <a:ext uri="{FF2B5EF4-FFF2-40B4-BE49-F238E27FC236}">
                <a16:creationId xmlns:a16="http://schemas.microsoft.com/office/drawing/2014/main" id="{1F1D7983-FF21-FE49-BE83-924D3C7C8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8B4CF-5490-B140-AA30-94B11429F00A}"/>
              </a:ext>
            </a:extLst>
          </p:cNvPr>
          <p:cNvSpPr>
            <a:spLocks noGrp="1"/>
          </p:cNvSpPr>
          <p:nvPr>
            <p:ph type="sldNum" sz="quarter" idx="12"/>
          </p:nvPr>
        </p:nvSpPr>
        <p:spPr/>
        <p:txBody>
          <a:bodyPr/>
          <a:lstStyle/>
          <a:p>
            <a:fld id="{E39D53EA-6BD9-DF48-BD63-2B9E954837F0}" type="slidenum">
              <a:rPr lang="en-US" smtClean="0"/>
              <a:t>‹#›</a:t>
            </a:fld>
            <a:endParaRPr lang="en-US"/>
          </a:p>
        </p:txBody>
      </p:sp>
    </p:spTree>
    <p:extLst>
      <p:ext uri="{BB962C8B-B14F-4D97-AF65-F5344CB8AC3E}">
        <p14:creationId xmlns:p14="http://schemas.microsoft.com/office/powerpoint/2010/main" val="90291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6D00-1A59-4B4F-AED2-F4BE091E9F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F13323-BDC6-8248-942C-D273DAD78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EE6D33-2E08-874F-805C-5BA0198C2C74}"/>
              </a:ext>
            </a:extLst>
          </p:cNvPr>
          <p:cNvSpPr>
            <a:spLocks noGrp="1"/>
          </p:cNvSpPr>
          <p:nvPr>
            <p:ph type="dt" sz="half" idx="10"/>
          </p:nvPr>
        </p:nvSpPr>
        <p:spPr/>
        <p:txBody>
          <a:bodyPr/>
          <a:lstStyle/>
          <a:p>
            <a:fld id="{6D1122B7-B7A1-FF44-8C1A-87C565423AB5}" type="datetimeFigureOut">
              <a:rPr lang="en-US" smtClean="0"/>
              <a:t>4/20/2022</a:t>
            </a:fld>
            <a:endParaRPr lang="en-US"/>
          </a:p>
        </p:txBody>
      </p:sp>
      <p:sp>
        <p:nvSpPr>
          <p:cNvPr id="5" name="Footer Placeholder 4">
            <a:extLst>
              <a:ext uri="{FF2B5EF4-FFF2-40B4-BE49-F238E27FC236}">
                <a16:creationId xmlns:a16="http://schemas.microsoft.com/office/drawing/2014/main" id="{9C63D086-40C0-6F4D-8AD3-4D67A6060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213C8-D014-464D-A747-EA7EC0E52349}"/>
              </a:ext>
            </a:extLst>
          </p:cNvPr>
          <p:cNvSpPr>
            <a:spLocks noGrp="1"/>
          </p:cNvSpPr>
          <p:nvPr>
            <p:ph type="sldNum" sz="quarter" idx="12"/>
          </p:nvPr>
        </p:nvSpPr>
        <p:spPr/>
        <p:txBody>
          <a:bodyPr/>
          <a:lstStyle/>
          <a:p>
            <a:fld id="{E39D53EA-6BD9-DF48-BD63-2B9E954837F0}" type="slidenum">
              <a:rPr lang="en-US" smtClean="0"/>
              <a:t>‹#›</a:t>
            </a:fld>
            <a:endParaRPr lang="en-US"/>
          </a:p>
        </p:txBody>
      </p:sp>
    </p:spTree>
    <p:extLst>
      <p:ext uri="{BB962C8B-B14F-4D97-AF65-F5344CB8AC3E}">
        <p14:creationId xmlns:p14="http://schemas.microsoft.com/office/powerpoint/2010/main" val="1977825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1ADC9-2B58-534C-855D-D8F4904E4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2B7003-D3E3-E649-A482-9D1AE52186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69A72-5BA5-134A-8A84-1511F526D5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E8C29C-F2FB-854D-BFB2-FAA654E1A2F2}"/>
              </a:ext>
            </a:extLst>
          </p:cNvPr>
          <p:cNvSpPr>
            <a:spLocks noGrp="1"/>
          </p:cNvSpPr>
          <p:nvPr>
            <p:ph type="dt" sz="half" idx="10"/>
          </p:nvPr>
        </p:nvSpPr>
        <p:spPr/>
        <p:txBody>
          <a:bodyPr/>
          <a:lstStyle/>
          <a:p>
            <a:fld id="{6D1122B7-B7A1-FF44-8C1A-87C565423AB5}" type="datetimeFigureOut">
              <a:rPr lang="en-US" smtClean="0"/>
              <a:t>4/20/2022</a:t>
            </a:fld>
            <a:endParaRPr lang="en-US"/>
          </a:p>
        </p:txBody>
      </p:sp>
      <p:sp>
        <p:nvSpPr>
          <p:cNvPr id="6" name="Footer Placeholder 5">
            <a:extLst>
              <a:ext uri="{FF2B5EF4-FFF2-40B4-BE49-F238E27FC236}">
                <a16:creationId xmlns:a16="http://schemas.microsoft.com/office/drawing/2014/main" id="{8D43EE6C-0519-F14B-BA2F-3AF682F5FB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7455C7-9C45-CA42-9C6D-23113C3B9F10}"/>
              </a:ext>
            </a:extLst>
          </p:cNvPr>
          <p:cNvSpPr>
            <a:spLocks noGrp="1"/>
          </p:cNvSpPr>
          <p:nvPr>
            <p:ph type="sldNum" sz="quarter" idx="12"/>
          </p:nvPr>
        </p:nvSpPr>
        <p:spPr/>
        <p:txBody>
          <a:bodyPr/>
          <a:lstStyle/>
          <a:p>
            <a:fld id="{E39D53EA-6BD9-DF48-BD63-2B9E954837F0}" type="slidenum">
              <a:rPr lang="en-US" smtClean="0"/>
              <a:t>‹#›</a:t>
            </a:fld>
            <a:endParaRPr lang="en-US"/>
          </a:p>
        </p:txBody>
      </p:sp>
    </p:spTree>
    <p:extLst>
      <p:ext uri="{BB962C8B-B14F-4D97-AF65-F5344CB8AC3E}">
        <p14:creationId xmlns:p14="http://schemas.microsoft.com/office/powerpoint/2010/main" val="2830544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9F1A-0165-8D48-9A86-1D518C6AE5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888261-4F02-254F-8C2D-48488756E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9EBD76-4E15-0042-A2D8-9BD470EA1A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FF0718-3BD3-864E-907E-94847F4D07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5DB20-A3B7-2E4C-9CA1-A0E969381B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15AF36-E379-A043-9397-450A029C5066}"/>
              </a:ext>
            </a:extLst>
          </p:cNvPr>
          <p:cNvSpPr>
            <a:spLocks noGrp="1"/>
          </p:cNvSpPr>
          <p:nvPr>
            <p:ph type="dt" sz="half" idx="10"/>
          </p:nvPr>
        </p:nvSpPr>
        <p:spPr/>
        <p:txBody>
          <a:bodyPr/>
          <a:lstStyle/>
          <a:p>
            <a:fld id="{6D1122B7-B7A1-FF44-8C1A-87C565423AB5}" type="datetimeFigureOut">
              <a:rPr lang="en-US" smtClean="0"/>
              <a:t>4/20/2022</a:t>
            </a:fld>
            <a:endParaRPr lang="en-US"/>
          </a:p>
        </p:txBody>
      </p:sp>
      <p:sp>
        <p:nvSpPr>
          <p:cNvPr id="8" name="Footer Placeholder 7">
            <a:extLst>
              <a:ext uri="{FF2B5EF4-FFF2-40B4-BE49-F238E27FC236}">
                <a16:creationId xmlns:a16="http://schemas.microsoft.com/office/drawing/2014/main" id="{C0E88246-35F2-4A43-98A7-6EE536CF9B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B48E9B-A813-F14E-B42F-0A3BBD7CB2B9}"/>
              </a:ext>
            </a:extLst>
          </p:cNvPr>
          <p:cNvSpPr>
            <a:spLocks noGrp="1"/>
          </p:cNvSpPr>
          <p:nvPr>
            <p:ph type="sldNum" sz="quarter" idx="12"/>
          </p:nvPr>
        </p:nvSpPr>
        <p:spPr/>
        <p:txBody>
          <a:bodyPr/>
          <a:lstStyle/>
          <a:p>
            <a:fld id="{E39D53EA-6BD9-DF48-BD63-2B9E954837F0}" type="slidenum">
              <a:rPr lang="en-US" smtClean="0"/>
              <a:t>‹#›</a:t>
            </a:fld>
            <a:endParaRPr lang="en-US"/>
          </a:p>
        </p:txBody>
      </p:sp>
    </p:spTree>
    <p:extLst>
      <p:ext uri="{BB962C8B-B14F-4D97-AF65-F5344CB8AC3E}">
        <p14:creationId xmlns:p14="http://schemas.microsoft.com/office/powerpoint/2010/main" val="3706782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D33D-79E2-A64F-AAE0-F7168D6938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026B51-CE13-4F48-902E-6CC340D3D1ED}"/>
              </a:ext>
            </a:extLst>
          </p:cNvPr>
          <p:cNvSpPr>
            <a:spLocks noGrp="1"/>
          </p:cNvSpPr>
          <p:nvPr>
            <p:ph type="dt" sz="half" idx="10"/>
          </p:nvPr>
        </p:nvSpPr>
        <p:spPr/>
        <p:txBody>
          <a:bodyPr/>
          <a:lstStyle/>
          <a:p>
            <a:fld id="{6D1122B7-B7A1-FF44-8C1A-87C565423AB5}" type="datetimeFigureOut">
              <a:rPr lang="en-US" smtClean="0"/>
              <a:t>4/20/2022</a:t>
            </a:fld>
            <a:endParaRPr lang="en-US"/>
          </a:p>
        </p:txBody>
      </p:sp>
      <p:sp>
        <p:nvSpPr>
          <p:cNvPr id="4" name="Footer Placeholder 3">
            <a:extLst>
              <a:ext uri="{FF2B5EF4-FFF2-40B4-BE49-F238E27FC236}">
                <a16:creationId xmlns:a16="http://schemas.microsoft.com/office/drawing/2014/main" id="{FB02FAC0-44A3-204D-B7DB-BA3BACA296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CB61B6-AD50-004F-BB80-F490D4CE30A1}"/>
              </a:ext>
            </a:extLst>
          </p:cNvPr>
          <p:cNvSpPr>
            <a:spLocks noGrp="1"/>
          </p:cNvSpPr>
          <p:nvPr>
            <p:ph type="sldNum" sz="quarter" idx="12"/>
          </p:nvPr>
        </p:nvSpPr>
        <p:spPr/>
        <p:txBody>
          <a:bodyPr/>
          <a:lstStyle/>
          <a:p>
            <a:fld id="{E39D53EA-6BD9-DF48-BD63-2B9E954837F0}" type="slidenum">
              <a:rPr lang="en-US" smtClean="0"/>
              <a:t>‹#›</a:t>
            </a:fld>
            <a:endParaRPr lang="en-US"/>
          </a:p>
        </p:txBody>
      </p:sp>
    </p:spTree>
    <p:extLst>
      <p:ext uri="{BB962C8B-B14F-4D97-AF65-F5344CB8AC3E}">
        <p14:creationId xmlns:p14="http://schemas.microsoft.com/office/powerpoint/2010/main" val="3812932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17519A-E3BF-454E-ACB8-BDFCF43F61FB}"/>
              </a:ext>
            </a:extLst>
          </p:cNvPr>
          <p:cNvSpPr>
            <a:spLocks noGrp="1"/>
          </p:cNvSpPr>
          <p:nvPr>
            <p:ph type="dt" sz="half" idx="10"/>
          </p:nvPr>
        </p:nvSpPr>
        <p:spPr/>
        <p:txBody>
          <a:bodyPr/>
          <a:lstStyle/>
          <a:p>
            <a:fld id="{6D1122B7-B7A1-FF44-8C1A-87C565423AB5}" type="datetimeFigureOut">
              <a:rPr lang="en-US" smtClean="0"/>
              <a:t>4/20/2022</a:t>
            </a:fld>
            <a:endParaRPr lang="en-US"/>
          </a:p>
        </p:txBody>
      </p:sp>
      <p:sp>
        <p:nvSpPr>
          <p:cNvPr id="3" name="Footer Placeholder 2">
            <a:extLst>
              <a:ext uri="{FF2B5EF4-FFF2-40B4-BE49-F238E27FC236}">
                <a16:creationId xmlns:a16="http://schemas.microsoft.com/office/drawing/2014/main" id="{DB3C15E8-5E7E-474C-89C5-5C0F14DBB2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0E916-B7F8-6247-BEB7-ED252F8C8434}"/>
              </a:ext>
            </a:extLst>
          </p:cNvPr>
          <p:cNvSpPr>
            <a:spLocks noGrp="1"/>
          </p:cNvSpPr>
          <p:nvPr>
            <p:ph type="sldNum" sz="quarter" idx="12"/>
          </p:nvPr>
        </p:nvSpPr>
        <p:spPr/>
        <p:txBody>
          <a:bodyPr/>
          <a:lstStyle/>
          <a:p>
            <a:fld id="{E39D53EA-6BD9-DF48-BD63-2B9E954837F0}" type="slidenum">
              <a:rPr lang="en-US" smtClean="0"/>
              <a:t>‹#›</a:t>
            </a:fld>
            <a:endParaRPr lang="en-US"/>
          </a:p>
        </p:txBody>
      </p:sp>
    </p:spTree>
    <p:extLst>
      <p:ext uri="{BB962C8B-B14F-4D97-AF65-F5344CB8AC3E}">
        <p14:creationId xmlns:p14="http://schemas.microsoft.com/office/powerpoint/2010/main" val="192250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0A446-9BAB-4C44-949F-304DBA62A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E3E5D-D5D5-C044-B699-7C9E5731B3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012919-51A1-3444-901E-13FEA5A78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C7A39-B3E4-5440-82E9-019AA1B3E72D}"/>
              </a:ext>
            </a:extLst>
          </p:cNvPr>
          <p:cNvSpPr>
            <a:spLocks noGrp="1"/>
          </p:cNvSpPr>
          <p:nvPr>
            <p:ph type="dt" sz="half" idx="10"/>
          </p:nvPr>
        </p:nvSpPr>
        <p:spPr/>
        <p:txBody>
          <a:bodyPr/>
          <a:lstStyle/>
          <a:p>
            <a:fld id="{6D1122B7-B7A1-FF44-8C1A-87C565423AB5}" type="datetimeFigureOut">
              <a:rPr lang="en-US" smtClean="0"/>
              <a:t>4/20/2022</a:t>
            </a:fld>
            <a:endParaRPr lang="en-US"/>
          </a:p>
        </p:txBody>
      </p:sp>
      <p:sp>
        <p:nvSpPr>
          <p:cNvPr id="6" name="Footer Placeholder 5">
            <a:extLst>
              <a:ext uri="{FF2B5EF4-FFF2-40B4-BE49-F238E27FC236}">
                <a16:creationId xmlns:a16="http://schemas.microsoft.com/office/drawing/2014/main" id="{75EE0973-813F-8A4B-A996-B2EC17BE1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EFDE4E-6DEB-D143-8A1E-D4C3B4CB544F}"/>
              </a:ext>
            </a:extLst>
          </p:cNvPr>
          <p:cNvSpPr>
            <a:spLocks noGrp="1"/>
          </p:cNvSpPr>
          <p:nvPr>
            <p:ph type="sldNum" sz="quarter" idx="12"/>
          </p:nvPr>
        </p:nvSpPr>
        <p:spPr/>
        <p:txBody>
          <a:bodyPr/>
          <a:lstStyle/>
          <a:p>
            <a:fld id="{E39D53EA-6BD9-DF48-BD63-2B9E954837F0}" type="slidenum">
              <a:rPr lang="en-US" smtClean="0"/>
              <a:t>‹#›</a:t>
            </a:fld>
            <a:endParaRPr lang="en-US"/>
          </a:p>
        </p:txBody>
      </p:sp>
    </p:spTree>
    <p:extLst>
      <p:ext uri="{BB962C8B-B14F-4D97-AF65-F5344CB8AC3E}">
        <p14:creationId xmlns:p14="http://schemas.microsoft.com/office/powerpoint/2010/main" val="129986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08467-68F2-BF4E-A3E5-FB0182A93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DE3543-3B8F-9449-99D4-0DA45D799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CDCCED-DDFA-684B-B5AD-6C97E53A8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6D87B-8299-5445-BFEF-B3D5342382D4}"/>
              </a:ext>
            </a:extLst>
          </p:cNvPr>
          <p:cNvSpPr>
            <a:spLocks noGrp="1"/>
          </p:cNvSpPr>
          <p:nvPr>
            <p:ph type="dt" sz="half" idx="10"/>
          </p:nvPr>
        </p:nvSpPr>
        <p:spPr/>
        <p:txBody>
          <a:bodyPr/>
          <a:lstStyle/>
          <a:p>
            <a:fld id="{6D1122B7-B7A1-FF44-8C1A-87C565423AB5}" type="datetimeFigureOut">
              <a:rPr lang="en-US" smtClean="0"/>
              <a:t>4/20/2022</a:t>
            </a:fld>
            <a:endParaRPr lang="en-US"/>
          </a:p>
        </p:txBody>
      </p:sp>
      <p:sp>
        <p:nvSpPr>
          <p:cNvPr id="6" name="Footer Placeholder 5">
            <a:extLst>
              <a:ext uri="{FF2B5EF4-FFF2-40B4-BE49-F238E27FC236}">
                <a16:creationId xmlns:a16="http://schemas.microsoft.com/office/drawing/2014/main" id="{B6840258-DD2A-F44E-8C14-01444D8F4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BAF80B-0172-404D-93B0-3FB7E59C63B1}"/>
              </a:ext>
            </a:extLst>
          </p:cNvPr>
          <p:cNvSpPr>
            <a:spLocks noGrp="1"/>
          </p:cNvSpPr>
          <p:nvPr>
            <p:ph type="sldNum" sz="quarter" idx="12"/>
          </p:nvPr>
        </p:nvSpPr>
        <p:spPr/>
        <p:txBody>
          <a:bodyPr/>
          <a:lstStyle/>
          <a:p>
            <a:fld id="{E39D53EA-6BD9-DF48-BD63-2B9E954837F0}" type="slidenum">
              <a:rPr lang="en-US" smtClean="0"/>
              <a:t>‹#›</a:t>
            </a:fld>
            <a:endParaRPr lang="en-US"/>
          </a:p>
        </p:txBody>
      </p:sp>
    </p:spTree>
    <p:extLst>
      <p:ext uri="{BB962C8B-B14F-4D97-AF65-F5344CB8AC3E}">
        <p14:creationId xmlns:p14="http://schemas.microsoft.com/office/powerpoint/2010/main" val="1196600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AAA67D-378C-8D43-B14B-E6911B66FC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68DE51-587E-0446-8FAE-2111256D5F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BB1AE-1DE2-D546-9C5B-3303A40AA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122B7-B7A1-FF44-8C1A-87C565423AB5}" type="datetimeFigureOut">
              <a:rPr lang="en-US" smtClean="0"/>
              <a:t>4/20/2022</a:t>
            </a:fld>
            <a:endParaRPr lang="en-US"/>
          </a:p>
        </p:txBody>
      </p:sp>
      <p:sp>
        <p:nvSpPr>
          <p:cNvPr id="5" name="Footer Placeholder 4">
            <a:extLst>
              <a:ext uri="{FF2B5EF4-FFF2-40B4-BE49-F238E27FC236}">
                <a16:creationId xmlns:a16="http://schemas.microsoft.com/office/drawing/2014/main" id="{507758E3-2DB8-EC42-A37A-FFB730F253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DFC027-1DA2-2F4E-AAC8-75C6377C6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D53EA-6BD9-DF48-BD63-2B9E954837F0}" type="slidenum">
              <a:rPr lang="en-US" smtClean="0"/>
              <a:t>‹#›</a:t>
            </a:fld>
            <a:endParaRPr lang="en-US"/>
          </a:p>
        </p:txBody>
      </p:sp>
    </p:spTree>
    <p:extLst>
      <p:ext uri="{BB962C8B-B14F-4D97-AF65-F5344CB8AC3E}">
        <p14:creationId xmlns:p14="http://schemas.microsoft.com/office/powerpoint/2010/main" val="1647729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descr="A picture containing mountain, sky, outdoor, nature&#10;&#10;Description automatically generated">
            <a:extLst>
              <a:ext uri="{FF2B5EF4-FFF2-40B4-BE49-F238E27FC236}">
                <a16:creationId xmlns:a16="http://schemas.microsoft.com/office/drawing/2014/main" id="{D4BA2423-C15E-4786-A3CA-330826AC3B17}"/>
              </a:ext>
            </a:extLst>
          </p:cNvPr>
          <p:cNvPicPr>
            <a:picLocks noChangeAspect="1"/>
          </p:cNvPicPr>
          <p:nvPr/>
        </p:nvPicPr>
        <p:blipFill rotWithShape="1">
          <a:blip r:embed="rId3">
            <a:alphaModFix amt="70000"/>
          </a:blip>
          <a:srcRect l="9953" t="9091" r="36614"/>
          <a:stretch/>
        </p:blipFill>
        <p:spPr>
          <a:xfrm>
            <a:off x="3698220" y="0"/>
            <a:ext cx="8960397" cy="7088911"/>
          </a:xfrm>
          <a:prstGeom prst="rect">
            <a:avLst/>
          </a:prstGeom>
          <a:effectLst>
            <a:softEdge rad="635000"/>
          </a:effectLst>
        </p:spPr>
      </p:pic>
      <p:sp>
        <p:nvSpPr>
          <p:cNvPr id="2" name="Title 1">
            <a:extLst>
              <a:ext uri="{FF2B5EF4-FFF2-40B4-BE49-F238E27FC236}">
                <a16:creationId xmlns:a16="http://schemas.microsoft.com/office/drawing/2014/main" id="{4C3177C9-9563-1D4F-BA29-B5B7DDC6C35F}"/>
              </a:ext>
            </a:extLst>
          </p:cNvPr>
          <p:cNvSpPr>
            <a:spLocks noGrp="1"/>
          </p:cNvSpPr>
          <p:nvPr>
            <p:ph type="ctrTitle"/>
          </p:nvPr>
        </p:nvSpPr>
        <p:spPr>
          <a:xfrm>
            <a:off x="477981" y="880899"/>
            <a:ext cx="7442590" cy="3204134"/>
          </a:xfrm>
        </p:spPr>
        <p:txBody>
          <a:bodyPr anchor="b">
            <a:normAutofit/>
          </a:bodyPr>
          <a:lstStyle/>
          <a:p>
            <a:pPr algn="l"/>
            <a:r>
              <a:rPr lang="en-US" sz="4400" dirty="0"/>
              <a:t>Elevate Webinar 1</a:t>
            </a:r>
            <a:br>
              <a:rPr lang="en-US" sz="4400" dirty="0"/>
            </a:br>
            <a:r>
              <a:rPr lang="en-US" sz="4400" dirty="0"/>
              <a:t>Quarterly Market Commentary </a:t>
            </a:r>
            <a:br>
              <a:rPr lang="en-US" sz="4400" dirty="0"/>
            </a:br>
            <a:endParaRPr lang="en-US" sz="4400" dirty="0">
              <a:cs typeface="Calibri Light"/>
            </a:endParaRPr>
          </a:p>
        </p:txBody>
      </p:sp>
      <p:sp>
        <p:nvSpPr>
          <p:cNvPr id="3" name="Subtitle 2">
            <a:extLst>
              <a:ext uri="{FF2B5EF4-FFF2-40B4-BE49-F238E27FC236}">
                <a16:creationId xmlns:a16="http://schemas.microsoft.com/office/drawing/2014/main" id="{F6DA34E4-7664-EA44-BE4C-851377F48BDE}"/>
              </a:ext>
            </a:extLst>
          </p:cNvPr>
          <p:cNvSpPr>
            <a:spLocks noGrp="1"/>
          </p:cNvSpPr>
          <p:nvPr>
            <p:ph type="subTitle" idx="1"/>
          </p:nvPr>
        </p:nvSpPr>
        <p:spPr>
          <a:xfrm>
            <a:off x="2225003" y="4872922"/>
            <a:ext cx="2238509" cy="1208141"/>
          </a:xfrm>
        </p:spPr>
        <p:txBody>
          <a:bodyPr vert="horz" lIns="91440" tIns="45720" rIns="91440" bIns="45720" rtlCol="0">
            <a:normAutofit fontScale="92500" lnSpcReduction="10000"/>
          </a:bodyPr>
          <a:lstStyle/>
          <a:p>
            <a:pPr algn="l"/>
            <a:r>
              <a:rPr lang="en-US" sz="2000" dirty="0">
                <a:cs typeface="Calibri"/>
              </a:rPr>
              <a:t>with Ted </a:t>
            </a:r>
            <a:r>
              <a:rPr lang="en-US" sz="2000" dirty="0" err="1">
                <a:cs typeface="Calibri"/>
              </a:rPr>
              <a:t>Kouba</a:t>
            </a:r>
            <a:endParaRPr lang="en-US" sz="2000" dirty="0">
              <a:cs typeface="Calibri"/>
            </a:endParaRPr>
          </a:p>
          <a:p>
            <a:pPr algn="l"/>
            <a:r>
              <a:rPr lang="en-US" sz="2000" i="1" dirty="0">
                <a:cs typeface="Calibri"/>
              </a:rPr>
              <a:t>Director of Investment Management</a:t>
            </a:r>
          </a:p>
        </p:txBody>
      </p:sp>
      <p:sp>
        <p:nvSpPr>
          <p:cNvPr id="16" name="Rectangle 15">
            <a:extLst>
              <a:ext uri="{FF2B5EF4-FFF2-40B4-BE49-F238E27FC236}">
                <a16:creationId xmlns:a16="http://schemas.microsoft.com/office/drawing/2014/main" id="{15673C68-7D9A-4E4B-AE05-C3115CD929E6}"/>
              </a:ext>
            </a:extLst>
          </p:cNvPr>
          <p:cNvSpPr/>
          <p:nvPr/>
        </p:nvSpPr>
        <p:spPr>
          <a:xfrm>
            <a:off x="480646" y="627183"/>
            <a:ext cx="703384" cy="146538"/>
          </a:xfrm>
          <a:prstGeom prst="rect">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1D74EE-A7EF-4C8B-8C9D-B210D4A47DCC}"/>
              </a:ext>
            </a:extLst>
          </p:cNvPr>
          <p:cNvSpPr/>
          <p:nvPr/>
        </p:nvSpPr>
        <p:spPr>
          <a:xfrm>
            <a:off x="1182749" y="627183"/>
            <a:ext cx="703384" cy="146538"/>
          </a:xfrm>
          <a:prstGeom prst="rect">
            <a:avLst/>
          </a:prstGeom>
          <a:solidFill>
            <a:srgbClr val="5B6770"/>
          </a:solidFill>
          <a:ln>
            <a:solidFill>
              <a:srgbClr val="5B6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4" descr="Logo, company name&#10;&#10;Description automatically generated">
            <a:extLst>
              <a:ext uri="{FF2B5EF4-FFF2-40B4-BE49-F238E27FC236}">
                <a16:creationId xmlns:a16="http://schemas.microsoft.com/office/drawing/2014/main" id="{2ECC15D4-30A1-4D3B-A70A-1F1878138078}"/>
              </a:ext>
            </a:extLst>
          </p:cNvPr>
          <p:cNvPicPr>
            <a:picLocks noChangeAspect="1"/>
          </p:cNvPicPr>
          <p:nvPr/>
        </p:nvPicPr>
        <p:blipFill>
          <a:blip r:embed="rId4"/>
          <a:stretch>
            <a:fillRect/>
          </a:stretch>
        </p:blipFill>
        <p:spPr>
          <a:xfrm>
            <a:off x="8178419" y="299553"/>
            <a:ext cx="3798276" cy="3024944"/>
          </a:xfrm>
          <a:prstGeom prst="rect">
            <a:avLst/>
          </a:prstGeom>
        </p:spPr>
      </p:pic>
      <p:pic>
        <p:nvPicPr>
          <p:cNvPr id="9" name="Picture 8" descr="A person in a suit smiling&#10;&#10;Description automatically generated with medium confidence">
            <a:extLst>
              <a:ext uri="{FF2B5EF4-FFF2-40B4-BE49-F238E27FC236}">
                <a16:creationId xmlns:a16="http://schemas.microsoft.com/office/drawing/2014/main" id="{CE639D7C-DF14-0444-93DA-9B797BC687D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7981" y="4410321"/>
            <a:ext cx="1408152" cy="2112228"/>
          </a:xfrm>
          <a:prstGeom prst="rect">
            <a:avLst/>
          </a:prstGeom>
        </p:spPr>
      </p:pic>
      <p:sp>
        <p:nvSpPr>
          <p:cNvPr id="4" name="Rectangle 3">
            <a:extLst>
              <a:ext uri="{FF2B5EF4-FFF2-40B4-BE49-F238E27FC236}">
                <a16:creationId xmlns:a16="http://schemas.microsoft.com/office/drawing/2014/main" id="{227AB384-81AC-1E4A-90D4-5A2D30517CE7}"/>
              </a:ext>
            </a:extLst>
          </p:cNvPr>
          <p:cNvSpPr/>
          <p:nvPr/>
        </p:nvSpPr>
        <p:spPr>
          <a:xfrm>
            <a:off x="0" y="880899"/>
            <a:ext cx="308758" cy="3750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39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ying on a hill with trees and mountains in the background&#10;&#10;Description automatically generated with low confidence">
            <a:extLst>
              <a:ext uri="{FF2B5EF4-FFF2-40B4-BE49-F238E27FC236}">
                <a16:creationId xmlns:a16="http://schemas.microsoft.com/office/drawing/2014/main" id="{BE49B672-1B42-514F-BD7D-1F7FF7F52A57}"/>
              </a:ext>
            </a:extLst>
          </p:cNvPr>
          <p:cNvPicPr>
            <a:picLocks noChangeAspect="1"/>
          </p:cNvPicPr>
          <p:nvPr/>
        </p:nvPicPr>
        <p:blipFill>
          <a:blip r:embed="rId2"/>
          <a:stretch>
            <a:fillRect/>
          </a:stretch>
        </p:blipFill>
        <p:spPr>
          <a:xfrm>
            <a:off x="0" y="0"/>
            <a:ext cx="15018689" cy="10012459"/>
          </a:xfrm>
          <a:prstGeom prst="rect">
            <a:avLst/>
          </a:prstGeom>
        </p:spPr>
      </p:pic>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1251667" y="3343342"/>
            <a:ext cx="10515600" cy="558800"/>
          </a:xfrm>
        </p:spPr>
        <p:txBody>
          <a:bodyPr>
            <a:noAutofit/>
          </a:bodyPr>
          <a:lstStyle/>
          <a:p>
            <a:r>
              <a:rPr lang="en-US" sz="9600" dirty="0">
                <a:solidFill>
                  <a:srgbClr val="5B6770"/>
                </a:solidFill>
                <a:latin typeface="Arial" panose="020B0604020202020204" pitchFamily="34" charset="0"/>
                <a:cs typeface="Arial" panose="020B0604020202020204" pitchFamily="34" charset="0"/>
              </a:rPr>
              <a:t>March</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10</a:t>
            </a:fld>
            <a:endParaRPr lang="en-US" dirty="0"/>
          </a:p>
        </p:txBody>
      </p:sp>
      <p:sp>
        <p:nvSpPr>
          <p:cNvPr id="26" name="Rectangle 4">
            <a:extLst>
              <a:ext uri="{FF2B5EF4-FFF2-40B4-BE49-F238E27FC236}">
                <a16:creationId xmlns:a16="http://schemas.microsoft.com/office/drawing/2014/main" id="{0618B85F-BDA2-7446-88C2-36797A088ED9}"/>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9" name="Picture 8" descr="Icon&#10;&#10;Description automatically generated">
            <a:extLst>
              <a:ext uri="{FF2B5EF4-FFF2-40B4-BE49-F238E27FC236}">
                <a16:creationId xmlns:a16="http://schemas.microsoft.com/office/drawing/2014/main" id="{D1BD7EE5-20C9-7140-8091-A1E3E2B91DC4}"/>
              </a:ext>
            </a:extLst>
          </p:cNvPr>
          <p:cNvPicPr>
            <a:picLocks noChangeAspect="1"/>
          </p:cNvPicPr>
          <p:nvPr/>
        </p:nvPicPr>
        <p:blipFill>
          <a:blip r:embed="rId3"/>
          <a:stretch>
            <a:fillRect/>
          </a:stretch>
        </p:blipFill>
        <p:spPr>
          <a:xfrm>
            <a:off x="10006882" y="-264215"/>
            <a:ext cx="1607986" cy="1607986"/>
          </a:xfrm>
          <a:prstGeom prst="rect">
            <a:avLst/>
          </a:prstGeom>
        </p:spPr>
      </p:pic>
    </p:spTree>
    <p:extLst>
      <p:ext uri="{BB962C8B-B14F-4D97-AF65-F5344CB8AC3E}">
        <p14:creationId xmlns:p14="http://schemas.microsoft.com/office/powerpoint/2010/main" val="92179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dirty="0">
                <a:solidFill>
                  <a:srgbClr val="5B6770"/>
                </a:solidFill>
                <a:latin typeface="Arial" panose="020B0604020202020204" pitchFamily="34" charset="0"/>
                <a:cs typeface="Arial" panose="020B0604020202020204" pitchFamily="34" charset="0"/>
              </a:rPr>
              <a:t>Market Overview</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11</a:t>
            </a:fld>
            <a:endParaRPr lang="en-US"/>
          </a:p>
        </p:txBody>
      </p:sp>
      <p:sp>
        <p:nvSpPr>
          <p:cNvPr id="13" name="TextBox 12">
            <a:extLst>
              <a:ext uri="{FF2B5EF4-FFF2-40B4-BE49-F238E27FC236}">
                <a16:creationId xmlns:a16="http://schemas.microsoft.com/office/drawing/2014/main" id="{5AB34A14-4101-44EB-9498-2A1BBAA8B6D9}"/>
              </a:ext>
            </a:extLst>
          </p:cNvPr>
          <p:cNvSpPr txBox="1"/>
          <p:nvPr/>
        </p:nvSpPr>
        <p:spPr>
          <a:xfrm>
            <a:off x="1156005" y="1150668"/>
            <a:ext cx="2420982" cy="230832"/>
          </a:xfrm>
          <a:prstGeom prst="rect">
            <a:avLst/>
          </a:prstGeom>
          <a:noFill/>
        </p:spPr>
        <p:txBody>
          <a:bodyPr wrap="square" rtlCol="0" anchor="ctr">
            <a:spAutoFit/>
          </a:bodyPr>
          <a:lstStyle/>
          <a:p>
            <a:r>
              <a:rPr lang="en-US" sz="900" b="1" spc="100" dirty="0">
                <a:latin typeface="Calibri" panose="020F0502020204030204" pitchFamily="34" charset="0"/>
                <a:cs typeface="Calibri" panose="020F0502020204030204" pitchFamily="34" charset="0"/>
              </a:rPr>
              <a:t>EQUITY SECTOR PERFORMANCE</a:t>
            </a:r>
          </a:p>
        </p:txBody>
      </p:sp>
      <p:sp>
        <p:nvSpPr>
          <p:cNvPr id="14" name="TextBox 13">
            <a:extLst>
              <a:ext uri="{FF2B5EF4-FFF2-40B4-BE49-F238E27FC236}">
                <a16:creationId xmlns:a16="http://schemas.microsoft.com/office/drawing/2014/main" id="{4D60C3A2-9419-4D6E-B0EB-D992EB10282F}"/>
              </a:ext>
            </a:extLst>
          </p:cNvPr>
          <p:cNvSpPr txBox="1"/>
          <p:nvPr/>
        </p:nvSpPr>
        <p:spPr>
          <a:xfrm>
            <a:off x="1156004" y="1381357"/>
            <a:ext cx="2635257" cy="200055"/>
          </a:xfrm>
          <a:prstGeom prst="rect">
            <a:avLst/>
          </a:prstGeom>
          <a:noFill/>
        </p:spPr>
        <p:txBody>
          <a:bodyPr wrap="square">
            <a:spAutoFit/>
          </a:bodyPr>
          <a:lstStyle/>
          <a:p>
            <a:r>
              <a:rPr lang="en-US" sz="700" dirty="0">
                <a:solidFill>
                  <a:schemeClr val="tx1">
                    <a:lumMod val="75000"/>
                    <a:lumOff val="25000"/>
                  </a:schemeClr>
                </a:solidFill>
                <a:latin typeface="Calibri" panose="020F0502020204030204" pitchFamily="34" charset="0"/>
                <a:cs typeface="Calibri" panose="020F0502020204030204" pitchFamily="34" charset="0"/>
              </a:rPr>
              <a:t>Ranked S&amp;P 500 Sector Total Returns</a:t>
            </a:r>
          </a:p>
        </p:txBody>
      </p:sp>
      <p:sp>
        <p:nvSpPr>
          <p:cNvPr id="15" name="TextBox 14">
            <a:extLst>
              <a:ext uri="{FF2B5EF4-FFF2-40B4-BE49-F238E27FC236}">
                <a16:creationId xmlns:a16="http://schemas.microsoft.com/office/drawing/2014/main" id="{5D81294B-DB50-4FA7-A7E9-FE07F5AEFDEE}"/>
              </a:ext>
            </a:extLst>
          </p:cNvPr>
          <p:cNvSpPr txBox="1"/>
          <p:nvPr/>
        </p:nvSpPr>
        <p:spPr>
          <a:xfrm>
            <a:off x="4870157" y="1150668"/>
            <a:ext cx="2635256" cy="230832"/>
          </a:xfrm>
          <a:prstGeom prst="rect">
            <a:avLst/>
          </a:prstGeom>
          <a:noFill/>
        </p:spPr>
        <p:txBody>
          <a:bodyPr wrap="square" rtlCol="0" anchor="ctr">
            <a:spAutoFit/>
          </a:bodyPr>
          <a:lstStyle/>
          <a:p>
            <a:r>
              <a:rPr lang="en-US" sz="900" b="1" spc="100" dirty="0">
                <a:latin typeface="Calibri" panose="020F0502020204030204" pitchFamily="34" charset="0"/>
                <a:cs typeface="Calibri" panose="020F0502020204030204" pitchFamily="34" charset="0"/>
              </a:rPr>
              <a:t>EQUITY STYLE &amp; SIZE PERFORMANCE</a:t>
            </a:r>
          </a:p>
        </p:txBody>
      </p:sp>
      <p:sp>
        <p:nvSpPr>
          <p:cNvPr id="16" name="TextBox 15">
            <a:extLst>
              <a:ext uri="{FF2B5EF4-FFF2-40B4-BE49-F238E27FC236}">
                <a16:creationId xmlns:a16="http://schemas.microsoft.com/office/drawing/2014/main" id="{149BE419-9C9C-4B62-8A48-603521DC0A09}"/>
              </a:ext>
            </a:extLst>
          </p:cNvPr>
          <p:cNvSpPr txBox="1"/>
          <p:nvPr/>
        </p:nvSpPr>
        <p:spPr>
          <a:xfrm>
            <a:off x="4870156" y="1381357"/>
            <a:ext cx="2635257" cy="200055"/>
          </a:xfrm>
          <a:prstGeom prst="rect">
            <a:avLst/>
          </a:prstGeom>
          <a:noFill/>
        </p:spPr>
        <p:txBody>
          <a:bodyPr wrap="square">
            <a:spAutoFit/>
          </a:bodyPr>
          <a:lstStyle/>
          <a:p>
            <a:r>
              <a:rPr lang="en-US" sz="700" dirty="0">
                <a:solidFill>
                  <a:schemeClr val="tx1">
                    <a:lumMod val="75000"/>
                    <a:lumOff val="25000"/>
                  </a:schemeClr>
                </a:solidFill>
                <a:latin typeface="Calibri" panose="020F0502020204030204" pitchFamily="34" charset="0"/>
                <a:cs typeface="Calibri" panose="020F0502020204030204" pitchFamily="34" charset="0"/>
              </a:rPr>
              <a:t>Ranked Style, Size, and Geography Total Returns</a:t>
            </a:r>
          </a:p>
        </p:txBody>
      </p:sp>
      <p:sp>
        <p:nvSpPr>
          <p:cNvPr id="17" name="TextBox 16">
            <a:extLst>
              <a:ext uri="{FF2B5EF4-FFF2-40B4-BE49-F238E27FC236}">
                <a16:creationId xmlns:a16="http://schemas.microsoft.com/office/drawing/2014/main" id="{684104AC-AD74-4C74-9E34-CF341A988CC7}"/>
              </a:ext>
            </a:extLst>
          </p:cNvPr>
          <p:cNvSpPr txBox="1"/>
          <p:nvPr/>
        </p:nvSpPr>
        <p:spPr>
          <a:xfrm>
            <a:off x="8599659" y="1150668"/>
            <a:ext cx="2420982" cy="230832"/>
          </a:xfrm>
          <a:prstGeom prst="rect">
            <a:avLst/>
          </a:prstGeom>
          <a:noFill/>
        </p:spPr>
        <p:txBody>
          <a:bodyPr wrap="square" rtlCol="0" anchor="ctr">
            <a:spAutoFit/>
          </a:bodyPr>
          <a:lstStyle/>
          <a:p>
            <a:r>
              <a:rPr lang="en-US" sz="900" b="1" spc="100">
                <a:latin typeface="Calibri" panose="020F0502020204030204" pitchFamily="34" charset="0"/>
                <a:cs typeface="Calibri" panose="020F0502020204030204" pitchFamily="34" charset="0"/>
              </a:rPr>
              <a:t>CREDIT SECTOR PERFORMANCE</a:t>
            </a:r>
          </a:p>
        </p:txBody>
      </p:sp>
      <p:sp>
        <p:nvSpPr>
          <p:cNvPr id="18" name="TextBox 17">
            <a:extLst>
              <a:ext uri="{FF2B5EF4-FFF2-40B4-BE49-F238E27FC236}">
                <a16:creationId xmlns:a16="http://schemas.microsoft.com/office/drawing/2014/main" id="{12936D4B-9A9B-45F4-B6DC-7FD309C45348}"/>
              </a:ext>
            </a:extLst>
          </p:cNvPr>
          <p:cNvSpPr txBox="1"/>
          <p:nvPr/>
        </p:nvSpPr>
        <p:spPr>
          <a:xfrm>
            <a:off x="8599658" y="1381357"/>
            <a:ext cx="2635257" cy="200055"/>
          </a:xfrm>
          <a:prstGeom prst="rect">
            <a:avLst/>
          </a:prstGeom>
          <a:noFill/>
        </p:spPr>
        <p:txBody>
          <a:bodyPr wrap="square">
            <a:spAutoFit/>
          </a:bodyPr>
          <a:lstStyle/>
          <a:p>
            <a:r>
              <a:rPr lang="en-US" sz="700" dirty="0">
                <a:solidFill>
                  <a:schemeClr val="tx1">
                    <a:lumMod val="75000"/>
                    <a:lumOff val="25000"/>
                  </a:schemeClr>
                </a:solidFill>
                <a:latin typeface="Calibri" panose="020F0502020204030204" pitchFamily="34" charset="0"/>
                <a:cs typeface="Calibri" panose="020F0502020204030204" pitchFamily="34" charset="0"/>
              </a:rPr>
              <a:t>Ranked Fixed Income Sectors Total Returns</a:t>
            </a:r>
          </a:p>
        </p:txBody>
      </p:sp>
      <p:sp>
        <p:nvSpPr>
          <p:cNvPr id="22" name="TextBox 21">
            <a:extLst>
              <a:ext uri="{FF2B5EF4-FFF2-40B4-BE49-F238E27FC236}">
                <a16:creationId xmlns:a16="http://schemas.microsoft.com/office/drawing/2014/main" id="{140FFA84-C44E-4B51-A62C-BB1929FCC1DE}"/>
              </a:ext>
            </a:extLst>
          </p:cNvPr>
          <p:cNvSpPr txBox="1"/>
          <p:nvPr/>
        </p:nvSpPr>
        <p:spPr>
          <a:xfrm>
            <a:off x="4804925" y="4848905"/>
            <a:ext cx="2754141" cy="707886"/>
          </a:xfrm>
          <a:prstGeom prst="rect">
            <a:avLst/>
          </a:prstGeom>
          <a:noFill/>
        </p:spPr>
        <p:txBody>
          <a:bodyPr wrap="square" rtlCol="0">
            <a:spAutoFit/>
          </a:bodyPr>
          <a:lstStyle/>
          <a:p>
            <a:pPr algn="l"/>
            <a:r>
              <a:rPr lang="en-US" sz="800" dirty="0">
                <a:solidFill>
                  <a:schemeClr val="bg2">
                    <a:lumMod val="25000"/>
                  </a:schemeClr>
                </a:solidFill>
                <a:latin typeface="Calibri" panose="020F0502020204030204" pitchFamily="34" charset="0"/>
                <a:cs typeface="Calibri" panose="020F0502020204030204" pitchFamily="34" charset="0"/>
              </a:rPr>
              <a:t>Asset class total returns are based on the Russell 1000, Russell 1000 Growth, Russell 1000 Value, Russell Midcap, Russell Midcap Growth, Russell Midcap Value, Russell 2000, Russell 2000 Growth, Russell 2000 Value, MSCI EAFE, and MSCI Emerging Markets indices.</a:t>
            </a:r>
          </a:p>
        </p:txBody>
      </p:sp>
      <p:sp>
        <p:nvSpPr>
          <p:cNvPr id="23" name="TextBox 22">
            <a:extLst>
              <a:ext uri="{FF2B5EF4-FFF2-40B4-BE49-F238E27FC236}">
                <a16:creationId xmlns:a16="http://schemas.microsoft.com/office/drawing/2014/main" id="{53B33C64-10D0-4FD9-B7F3-74EF3B7F50EF}"/>
              </a:ext>
            </a:extLst>
          </p:cNvPr>
          <p:cNvSpPr txBox="1"/>
          <p:nvPr/>
        </p:nvSpPr>
        <p:spPr>
          <a:xfrm>
            <a:off x="8534427" y="4848905"/>
            <a:ext cx="2754141" cy="707886"/>
          </a:xfrm>
          <a:prstGeom prst="rect">
            <a:avLst/>
          </a:prstGeom>
          <a:noFill/>
        </p:spPr>
        <p:txBody>
          <a:bodyPr wrap="square" rtlCol="0">
            <a:spAutoFit/>
          </a:bodyPr>
          <a:lstStyle/>
          <a:p>
            <a:pPr algn="l"/>
            <a:r>
              <a:rPr lang="en-US" sz="800" dirty="0">
                <a:solidFill>
                  <a:schemeClr val="bg2">
                    <a:lumMod val="25000"/>
                  </a:schemeClr>
                </a:solidFill>
                <a:latin typeface="Calibri" panose="020F0502020204030204" pitchFamily="34" charset="0"/>
                <a:cs typeface="Calibri" panose="020F0502020204030204" pitchFamily="34" charset="0"/>
              </a:rPr>
              <a:t>Sector total returns are based on the Bloomberg U.S. Aggregate, U.S. Treasury, U.S. Treasury Inflation Notes, U.S. Agency, Municipal, U.S. Corporate, U.S. Corporate High Yield, Global Aggregate, Global High Yield, and EM USD Aggregate indices.</a:t>
            </a:r>
          </a:p>
        </p:txBody>
      </p:sp>
      <p:sp>
        <p:nvSpPr>
          <p:cNvPr id="24" name="TextBox 23">
            <a:extLst>
              <a:ext uri="{FF2B5EF4-FFF2-40B4-BE49-F238E27FC236}">
                <a16:creationId xmlns:a16="http://schemas.microsoft.com/office/drawing/2014/main" id="{0F867B7E-9BFF-41AF-ADBE-2246DA922932}"/>
              </a:ext>
            </a:extLst>
          </p:cNvPr>
          <p:cNvSpPr txBox="1"/>
          <p:nvPr/>
        </p:nvSpPr>
        <p:spPr>
          <a:xfrm>
            <a:off x="1119051" y="4848905"/>
            <a:ext cx="2754141" cy="338554"/>
          </a:xfrm>
          <a:prstGeom prst="rect">
            <a:avLst/>
          </a:prstGeom>
          <a:noFill/>
        </p:spPr>
        <p:txBody>
          <a:bodyPr wrap="square" rtlCol="0">
            <a:spAutoFit/>
          </a:bodyPr>
          <a:lstStyle/>
          <a:p>
            <a:pPr algn="l"/>
            <a:r>
              <a:rPr lang="en-US" sz="800" dirty="0">
                <a:solidFill>
                  <a:schemeClr val="bg2">
                    <a:lumMod val="25000"/>
                  </a:schemeClr>
                </a:solidFill>
                <a:latin typeface="Calibri" panose="020F0502020204030204" pitchFamily="34" charset="0"/>
                <a:cs typeface="Calibri" panose="020F0502020204030204" pitchFamily="34" charset="0"/>
              </a:rPr>
              <a:t>Sector total returns are based on the S&amp;P 500 GICS Level 1 indices.</a:t>
            </a:r>
          </a:p>
        </p:txBody>
      </p:sp>
      <p:sp>
        <p:nvSpPr>
          <p:cNvPr id="28" name="Rectangle 27">
            <a:extLst>
              <a:ext uri="{FF2B5EF4-FFF2-40B4-BE49-F238E27FC236}">
                <a16:creationId xmlns:a16="http://schemas.microsoft.com/office/drawing/2014/main" id="{2965F2B4-73CC-4C83-85D4-1266C6DC2D00}"/>
              </a:ext>
            </a:extLst>
          </p:cNvPr>
          <p:cNvSpPr/>
          <p:nvPr/>
        </p:nvSpPr>
        <p:spPr>
          <a:xfrm>
            <a:off x="838200" y="5869626"/>
            <a:ext cx="9972673" cy="830997"/>
          </a:xfrm>
          <a:prstGeom prst="rect">
            <a:avLst/>
          </a:prstGeom>
          <a:noFill/>
        </p:spPr>
        <p:txBody>
          <a:bodyPr wrap="square" anchor="b">
            <a:spAutoFit/>
          </a:bodyPr>
          <a:lstStyle/>
          <a:p>
            <a:r>
              <a:rPr lang="en-US" sz="800" dirty="0">
                <a:latin typeface="Calibri" panose="020F0502020204030204" pitchFamily="34" charset="0"/>
                <a:cs typeface="Calibri" panose="020F0502020204030204" pitchFamily="34" charset="0"/>
              </a:rPr>
              <a:t>Source: Helios Quantitative Research, Bloomberg</a:t>
            </a:r>
          </a:p>
          <a:p>
            <a:r>
              <a:rPr lang="en-US" sz="800" dirty="0">
                <a:latin typeface="Calibri" panose="020F0502020204030204" pitchFamily="34" charset="0"/>
                <a:cs typeface="Calibri" panose="020F0502020204030204" pitchFamily="34" charset="0"/>
              </a:rPr>
              <a:t>Total returns as of the report date unless otherwise noted. Returns over 1 year are annualized. Indices are unmanaged and cannot be invested into directly. The returns do not reflect fees, sales charges, or expenses and don’t reflect any particular investment. Past performance is not indicative of future results. </a:t>
            </a:r>
          </a:p>
          <a:p>
            <a:r>
              <a:rPr lang="en-US" sz="8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p>
        </p:txBody>
      </p:sp>
      <p:graphicFrame>
        <p:nvGraphicFramePr>
          <p:cNvPr id="3" name="Table 2">
            <a:extLst>
              <a:ext uri="{FF2B5EF4-FFF2-40B4-BE49-F238E27FC236}">
                <a16:creationId xmlns:a16="http://schemas.microsoft.com/office/drawing/2014/main" id="{02888981-13BF-4594-9D0E-E48072798221}"/>
              </a:ext>
            </a:extLst>
          </p:cNvPr>
          <p:cNvGraphicFramePr>
            <a:graphicFrameLocks noGrp="1"/>
          </p:cNvGraphicFramePr>
          <p:nvPr/>
        </p:nvGraphicFramePr>
        <p:xfrm>
          <a:off x="1156004" y="1763104"/>
          <a:ext cx="2755900" cy="2952750"/>
        </p:xfrm>
        <a:graphic>
          <a:graphicData uri="http://schemas.openxmlformats.org/drawingml/2006/table">
            <a:tbl>
              <a:tblPr/>
              <a:tblGrid>
                <a:gridCol w="2043167">
                  <a:extLst>
                    <a:ext uri="{9D8B030D-6E8A-4147-A177-3AD203B41FA5}">
                      <a16:colId xmlns:a16="http://schemas.microsoft.com/office/drawing/2014/main" val="1568317835"/>
                    </a:ext>
                  </a:extLst>
                </a:gridCol>
                <a:gridCol w="712733">
                  <a:extLst>
                    <a:ext uri="{9D8B030D-6E8A-4147-A177-3AD203B41FA5}">
                      <a16:colId xmlns:a16="http://schemas.microsoft.com/office/drawing/2014/main" val="3139601863"/>
                    </a:ext>
                  </a:extLst>
                </a:gridCol>
              </a:tblGrid>
              <a:tr h="209550">
                <a:tc>
                  <a:txBody>
                    <a:bodyPr/>
                    <a:lstStyle/>
                    <a:p>
                      <a:pPr algn="l" fontAlgn="ctr"/>
                      <a:r>
                        <a:rPr lang="en-US" sz="900" b="0" i="0" u="none" strike="noStrike" dirty="0">
                          <a:solidFill>
                            <a:srgbClr val="5B6770"/>
                          </a:solidFill>
                          <a:effectLst/>
                          <a:latin typeface="Calibri" panose="020F0502020204030204" pitchFamily="34" charset="0"/>
                          <a:cs typeface="Calibri" panose="020F0502020204030204" pitchFamily="34" charset="0"/>
                        </a:rPr>
                        <a:t>SECTOR</a:t>
                      </a:r>
                    </a:p>
                  </a:txBody>
                  <a:tcPr marL="857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5B6770"/>
                          </a:solidFill>
                          <a:effectLst/>
                          <a:latin typeface="Calibri" panose="020F0502020204030204" pitchFamily="34" charset="0"/>
                          <a:cs typeface="Calibri" panose="020F0502020204030204" pitchFamily="34" charset="0"/>
                        </a:rPr>
                        <a:t>MAR</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769539"/>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Utilities</a:t>
                      </a:r>
                    </a:p>
                  </a:txBody>
                  <a:tcPr marL="857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10.36%</a:t>
                      </a:r>
                    </a:p>
                  </a:txBody>
                  <a:tcPr marL="9525" marR="857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582431285"/>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Energy</a:t>
                      </a:r>
                    </a:p>
                  </a:txBody>
                  <a:tcPr marL="85725" marR="9525" marT="9525" marB="0" anchor="ctr">
                    <a:lnL>
                      <a:noFill/>
                    </a:lnL>
                    <a:lnR>
                      <a:noFill/>
                    </a:lnR>
                    <a:lnT>
                      <a:noFill/>
                    </a:lnT>
                    <a:lnB>
                      <a:noFill/>
                    </a:lnB>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8.93%</a:t>
                      </a:r>
                    </a:p>
                  </a:txBody>
                  <a:tcPr marL="9525" marR="85725" marT="9525" marB="0" anchor="ctr">
                    <a:lnL>
                      <a:noFill/>
                    </a:lnL>
                    <a:lnR>
                      <a:noFill/>
                    </a:lnR>
                    <a:lnT>
                      <a:noFill/>
                    </a:lnT>
                    <a:lnB>
                      <a:noFill/>
                    </a:lnB>
                  </a:tcPr>
                </a:tc>
                <a:extLst>
                  <a:ext uri="{0D108BD9-81ED-4DB2-BD59-A6C34878D82A}">
                    <a16:rowId xmlns:a16="http://schemas.microsoft.com/office/drawing/2014/main" val="2024544237"/>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Real Estate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7.79%</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89334083"/>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Materials</a:t>
                      </a:r>
                    </a:p>
                  </a:txBody>
                  <a:tcPr marL="85725" marR="9525" marT="9525" marB="0" anchor="ctr">
                    <a:lnL>
                      <a:noFill/>
                    </a:lnL>
                    <a:lnR>
                      <a:noFill/>
                    </a:lnR>
                    <a:lnT>
                      <a:noFill/>
                    </a:lnT>
                    <a:lnB>
                      <a:noFill/>
                    </a:lnB>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6.11%</a:t>
                      </a:r>
                    </a:p>
                  </a:txBody>
                  <a:tcPr marL="9525" marR="85725" marT="9525" marB="0" anchor="ctr">
                    <a:lnL>
                      <a:noFill/>
                    </a:lnL>
                    <a:lnR>
                      <a:noFill/>
                    </a:lnR>
                    <a:lnT>
                      <a:noFill/>
                    </a:lnT>
                    <a:lnB>
                      <a:noFill/>
                    </a:lnB>
                  </a:tcPr>
                </a:tc>
                <a:extLst>
                  <a:ext uri="{0D108BD9-81ED-4DB2-BD59-A6C34878D82A}">
                    <a16:rowId xmlns:a16="http://schemas.microsoft.com/office/drawing/2014/main" val="1082764528"/>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Health Care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5.56%</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3591537355"/>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Consumer Discretionary</a:t>
                      </a:r>
                    </a:p>
                  </a:txBody>
                  <a:tcPr marL="85725" marR="9525" marT="9525" marB="0" anchor="ctr">
                    <a:lnL>
                      <a:noFill/>
                    </a:lnL>
                    <a:lnR>
                      <a:noFill/>
                    </a:lnR>
                    <a:lnT>
                      <a:noFill/>
                    </a:lnT>
                    <a:lnB>
                      <a:noFill/>
                    </a:lnB>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4.91%</a:t>
                      </a:r>
                    </a:p>
                  </a:txBody>
                  <a:tcPr marL="9525" marR="85725" marT="9525" marB="0" anchor="ctr">
                    <a:lnL>
                      <a:noFill/>
                    </a:lnL>
                    <a:lnR>
                      <a:noFill/>
                    </a:lnR>
                    <a:lnT>
                      <a:noFill/>
                    </a:lnT>
                    <a:lnB>
                      <a:noFill/>
                    </a:lnB>
                  </a:tcPr>
                </a:tc>
                <a:extLst>
                  <a:ext uri="{0D108BD9-81ED-4DB2-BD59-A6C34878D82A}">
                    <a16:rowId xmlns:a16="http://schemas.microsoft.com/office/drawing/2014/main" val="4172435353"/>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S&amp;P 500</a:t>
                      </a:r>
                    </a:p>
                  </a:txBody>
                  <a:tcPr marL="85725" marR="9525" marT="9525" marB="0" anchor="ctr">
                    <a:lnL>
                      <a:noFill/>
                    </a:lnL>
                    <a:lnR>
                      <a:noFill/>
                    </a:lnR>
                    <a:lnT>
                      <a:noFill/>
                    </a:lnT>
                    <a:lnB>
                      <a:noFill/>
                    </a:lnB>
                    <a:solidFill>
                      <a:srgbClr val="B0C5CC"/>
                    </a:solidFill>
                  </a:tcPr>
                </a:tc>
                <a:tc>
                  <a:txBody>
                    <a:bodyPr/>
                    <a:lstStyle/>
                    <a:p>
                      <a:pPr algn="r" fontAlgn="ctr"/>
                      <a:r>
                        <a:rPr lang="en-US" sz="900" b="0" i="0" u="none" strike="noStrike" dirty="0">
                          <a:solidFill>
                            <a:srgbClr val="000000"/>
                          </a:solidFill>
                          <a:effectLst/>
                          <a:latin typeface="Calibri" panose="020F0502020204030204" pitchFamily="34" charset="0"/>
                          <a:cs typeface="Calibri" panose="020F0502020204030204" pitchFamily="34" charset="0"/>
                        </a:rPr>
                        <a:t>3.71%</a:t>
                      </a:r>
                    </a:p>
                  </a:txBody>
                  <a:tcPr marL="9525" marR="85725" marT="9525" marB="0" anchor="ctr">
                    <a:lnL>
                      <a:noFill/>
                    </a:lnL>
                    <a:lnR>
                      <a:noFill/>
                    </a:lnR>
                    <a:lnT>
                      <a:noFill/>
                    </a:lnT>
                    <a:lnB>
                      <a:noFill/>
                    </a:lnB>
                    <a:solidFill>
                      <a:srgbClr val="B0C5CC"/>
                    </a:solidFill>
                  </a:tcPr>
                </a:tc>
                <a:extLst>
                  <a:ext uri="{0D108BD9-81ED-4DB2-BD59-A6C34878D82A}">
                    <a16:rowId xmlns:a16="http://schemas.microsoft.com/office/drawing/2014/main" val="1486104390"/>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Information Technology</a:t>
                      </a:r>
                    </a:p>
                  </a:txBody>
                  <a:tcPr marL="85725" marR="9525" marT="9525" marB="0" anchor="ctr">
                    <a:lnL>
                      <a:noFill/>
                    </a:lnL>
                    <a:lnR>
                      <a:noFill/>
                    </a:lnR>
                    <a:lnT>
                      <a:noFill/>
                    </a:lnT>
                    <a:lnB>
                      <a:noFill/>
                    </a:lnB>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3.49%</a:t>
                      </a:r>
                    </a:p>
                  </a:txBody>
                  <a:tcPr marL="9525" marR="85725" marT="9525" marB="0" anchor="ctr">
                    <a:lnL>
                      <a:noFill/>
                    </a:lnL>
                    <a:lnR>
                      <a:noFill/>
                    </a:lnR>
                    <a:lnT>
                      <a:noFill/>
                    </a:lnT>
                    <a:lnB>
                      <a:noFill/>
                    </a:lnB>
                  </a:tcPr>
                </a:tc>
                <a:extLst>
                  <a:ext uri="{0D108BD9-81ED-4DB2-BD59-A6C34878D82A}">
                    <a16:rowId xmlns:a16="http://schemas.microsoft.com/office/drawing/2014/main" val="1236401410"/>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Industrials</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3.38%</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3566344603"/>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Consumer Staples</a:t>
                      </a:r>
                    </a:p>
                  </a:txBody>
                  <a:tcPr marL="85725" marR="9525" marT="9525" marB="0" anchor="ctr">
                    <a:lnL>
                      <a:noFill/>
                    </a:lnL>
                    <a:lnR>
                      <a:noFill/>
                    </a:lnR>
                    <a:lnT>
                      <a:noFill/>
                    </a:lnT>
                    <a:lnB>
                      <a:noFill/>
                    </a:lnB>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1.81%</a:t>
                      </a:r>
                    </a:p>
                  </a:txBody>
                  <a:tcPr marL="9525" marR="85725" marT="9525" marB="0" anchor="ctr">
                    <a:lnL>
                      <a:noFill/>
                    </a:lnL>
                    <a:lnR>
                      <a:noFill/>
                    </a:lnR>
                    <a:lnT>
                      <a:noFill/>
                    </a:lnT>
                    <a:lnB>
                      <a:noFill/>
                    </a:lnB>
                  </a:tcPr>
                </a:tc>
                <a:extLst>
                  <a:ext uri="{0D108BD9-81ED-4DB2-BD59-A6C34878D82A}">
                    <a16:rowId xmlns:a16="http://schemas.microsoft.com/office/drawing/2014/main" val="3022701934"/>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Communication Services</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0.95%</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3027097206"/>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Financials</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FF0000"/>
                          </a:solidFill>
                          <a:effectLst/>
                          <a:latin typeface="Calibri" panose="020F0502020204030204" pitchFamily="34" charset="0"/>
                          <a:cs typeface="Calibri" panose="020F0502020204030204" pitchFamily="34" charset="0"/>
                        </a:rPr>
                        <a:t>-0.19%</a:t>
                      </a:r>
                    </a:p>
                  </a:txBody>
                  <a:tcPr marL="9525" marR="85725" marT="9525" marB="0" anchor="ctr">
                    <a:lnL>
                      <a:noFill/>
                    </a:lnL>
                    <a:lnR>
                      <a:noFill/>
                    </a:lnR>
                    <a:lnT>
                      <a:noFill/>
                    </a:lnT>
                    <a:lnB>
                      <a:noFill/>
                    </a:lnB>
                  </a:tcPr>
                </a:tc>
                <a:extLst>
                  <a:ext uri="{0D108BD9-81ED-4DB2-BD59-A6C34878D82A}">
                    <a16:rowId xmlns:a16="http://schemas.microsoft.com/office/drawing/2014/main" val="1842101226"/>
                  </a:ext>
                </a:extLst>
              </a:tr>
            </a:tbl>
          </a:graphicData>
        </a:graphic>
      </p:graphicFrame>
      <p:graphicFrame>
        <p:nvGraphicFramePr>
          <p:cNvPr id="5" name="Table 4">
            <a:extLst>
              <a:ext uri="{FF2B5EF4-FFF2-40B4-BE49-F238E27FC236}">
                <a16:creationId xmlns:a16="http://schemas.microsoft.com/office/drawing/2014/main" id="{76D89E8E-2E19-4084-B2F4-E5B452FA54A0}"/>
              </a:ext>
            </a:extLst>
          </p:cNvPr>
          <p:cNvGraphicFramePr>
            <a:graphicFrameLocks noGrp="1"/>
          </p:cNvGraphicFramePr>
          <p:nvPr/>
        </p:nvGraphicFramePr>
        <p:xfrm>
          <a:off x="4870156" y="1763104"/>
          <a:ext cx="2755900" cy="2952750"/>
        </p:xfrm>
        <a:graphic>
          <a:graphicData uri="http://schemas.openxmlformats.org/drawingml/2006/table">
            <a:tbl>
              <a:tblPr/>
              <a:tblGrid>
                <a:gridCol w="2043167">
                  <a:extLst>
                    <a:ext uri="{9D8B030D-6E8A-4147-A177-3AD203B41FA5}">
                      <a16:colId xmlns:a16="http://schemas.microsoft.com/office/drawing/2014/main" val="691322426"/>
                    </a:ext>
                  </a:extLst>
                </a:gridCol>
                <a:gridCol w="712733">
                  <a:extLst>
                    <a:ext uri="{9D8B030D-6E8A-4147-A177-3AD203B41FA5}">
                      <a16:colId xmlns:a16="http://schemas.microsoft.com/office/drawing/2014/main" val="494811216"/>
                    </a:ext>
                  </a:extLst>
                </a:gridCol>
              </a:tblGrid>
              <a:tr h="209550">
                <a:tc>
                  <a:txBody>
                    <a:bodyPr/>
                    <a:lstStyle/>
                    <a:p>
                      <a:pPr algn="l" fontAlgn="ctr"/>
                      <a:r>
                        <a:rPr lang="en-US" sz="900" b="0" i="0" u="none" strike="noStrike" dirty="0">
                          <a:solidFill>
                            <a:srgbClr val="5B6770"/>
                          </a:solidFill>
                          <a:effectLst/>
                          <a:latin typeface="Calibri" panose="020F0502020204030204" pitchFamily="34" charset="0"/>
                          <a:cs typeface="Calibri" panose="020F0502020204030204" pitchFamily="34" charset="0"/>
                        </a:rPr>
                        <a:t>ASSET CLASS</a:t>
                      </a:r>
                    </a:p>
                  </a:txBody>
                  <a:tcPr marL="857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5B6770"/>
                          </a:solidFill>
                          <a:effectLst/>
                          <a:latin typeface="Calibri" panose="020F0502020204030204" pitchFamily="34" charset="0"/>
                          <a:cs typeface="Calibri" panose="020F0502020204030204" pitchFamily="34" charset="0"/>
                        </a:rPr>
                        <a:t>MAR</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172966"/>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Large Cap Growth</a:t>
                      </a:r>
                    </a:p>
                  </a:txBody>
                  <a:tcPr marL="857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3.91%</a:t>
                      </a:r>
                    </a:p>
                  </a:txBody>
                  <a:tcPr marL="9525" marR="857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346399059"/>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S&amp;P 500</a:t>
                      </a:r>
                    </a:p>
                  </a:txBody>
                  <a:tcPr marL="85725" marR="9525" marT="9525" marB="0" anchor="ctr">
                    <a:lnL>
                      <a:noFill/>
                    </a:lnL>
                    <a:lnR>
                      <a:noFill/>
                    </a:lnR>
                    <a:lnT>
                      <a:noFill/>
                    </a:lnT>
                    <a:lnB>
                      <a:noFill/>
                    </a:lnB>
                    <a:solidFill>
                      <a:srgbClr val="B0C5CC"/>
                    </a:solidFill>
                  </a:tcPr>
                </a:tc>
                <a:tc>
                  <a:txBody>
                    <a:bodyPr/>
                    <a:lstStyle/>
                    <a:p>
                      <a:pPr algn="r" fontAlgn="ctr"/>
                      <a:r>
                        <a:rPr lang="en-US" sz="900" b="0" i="0" u="none" strike="noStrike" dirty="0">
                          <a:solidFill>
                            <a:srgbClr val="000000"/>
                          </a:solidFill>
                          <a:effectLst/>
                          <a:latin typeface="Calibri" panose="020F0502020204030204" pitchFamily="34" charset="0"/>
                          <a:cs typeface="Calibri" panose="020F0502020204030204" pitchFamily="34" charset="0"/>
                        </a:rPr>
                        <a:t>3.71%</a:t>
                      </a:r>
                    </a:p>
                  </a:txBody>
                  <a:tcPr marL="9525" marR="85725" marT="9525" marB="0" anchor="ctr">
                    <a:lnL>
                      <a:noFill/>
                    </a:lnL>
                    <a:lnR>
                      <a:noFill/>
                    </a:lnR>
                    <a:lnT>
                      <a:noFill/>
                    </a:lnT>
                    <a:lnB>
                      <a:noFill/>
                    </a:lnB>
                    <a:solidFill>
                      <a:srgbClr val="B0C5CC"/>
                    </a:solidFill>
                  </a:tcPr>
                </a:tc>
                <a:extLst>
                  <a:ext uri="{0D108BD9-81ED-4DB2-BD59-A6C34878D82A}">
                    <a16:rowId xmlns:a16="http://schemas.microsoft.com/office/drawing/2014/main" val="927381217"/>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Large Cap Blend</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3.37%</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194385545"/>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Mid Cap Value</a:t>
                      </a:r>
                    </a:p>
                  </a:txBody>
                  <a:tcPr marL="85725" marR="9525" marT="9525" marB="0" anchor="ctr">
                    <a:lnL>
                      <a:noFill/>
                    </a:lnL>
                    <a:lnR>
                      <a:noFill/>
                    </a:lnR>
                    <a:lnT>
                      <a:noFill/>
                    </a:lnT>
                    <a:lnB>
                      <a:noFill/>
                    </a:lnB>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3.04%</a:t>
                      </a:r>
                    </a:p>
                  </a:txBody>
                  <a:tcPr marL="9525" marR="85725" marT="9525" marB="0" anchor="ctr">
                    <a:lnL>
                      <a:noFill/>
                    </a:lnL>
                    <a:lnR>
                      <a:noFill/>
                    </a:lnR>
                    <a:lnT>
                      <a:noFill/>
                    </a:lnT>
                    <a:lnB>
                      <a:noFill/>
                    </a:lnB>
                  </a:tcPr>
                </a:tc>
                <a:extLst>
                  <a:ext uri="{0D108BD9-81ED-4DB2-BD59-A6C34878D82A}">
                    <a16:rowId xmlns:a16="http://schemas.microsoft.com/office/drawing/2014/main" val="107597512"/>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Large Cap Value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2.82%</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1001248788"/>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Mid Cap Blend</a:t>
                      </a:r>
                    </a:p>
                  </a:txBody>
                  <a:tcPr marL="85725" marR="9525" marT="9525" marB="0" anchor="ctr">
                    <a:lnL>
                      <a:noFill/>
                    </a:lnL>
                    <a:lnR>
                      <a:noFill/>
                    </a:lnR>
                    <a:lnT>
                      <a:noFill/>
                    </a:lnT>
                    <a:lnB>
                      <a:noFill/>
                    </a:lnB>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2.56%</a:t>
                      </a:r>
                    </a:p>
                  </a:txBody>
                  <a:tcPr marL="9525" marR="85725" marT="9525" marB="0" anchor="ctr">
                    <a:lnL>
                      <a:noFill/>
                    </a:lnL>
                    <a:lnR>
                      <a:noFill/>
                    </a:lnR>
                    <a:lnT>
                      <a:noFill/>
                    </a:lnT>
                    <a:lnB>
                      <a:noFill/>
                    </a:lnB>
                  </a:tcPr>
                </a:tc>
                <a:extLst>
                  <a:ext uri="{0D108BD9-81ED-4DB2-BD59-A6C34878D82A}">
                    <a16:rowId xmlns:a16="http://schemas.microsoft.com/office/drawing/2014/main" val="3348754095"/>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Small Cap Value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1.95%</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1892991091"/>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Mid Cap Growth</a:t>
                      </a:r>
                    </a:p>
                  </a:txBody>
                  <a:tcPr marL="85725" marR="9525" marT="9525" marB="0" anchor="ctr">
                    <a:lnL>
                      <a:noFill/>
                    </a:lnL>
                    <a:lnR>
                      <a:noFill/>
                    </a:lnR>
                    <a:lnT>
                      <a:noFill/>
                    </a:lnT>
                    <a:lnB>
                      <a:noFill/>
                    </a:lnB>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1.61%</a:t>
                      </a:r>
                    </a:p>
                  </a:txBody>
                  <a:tcPr marL="9525" marR="85725" marT="9525" marB="0" anchor="ctr">
                    <a:lnL>
                      <a:noFill/>
                    </a:lnL>
                    <a:lnR>
                      <a:noFill/>
                    </a:lnR>
                    <a:lnT>
                      <a:noFill/>
                    </a:lnT>
                    <a:lnB>
                      <a:noFill/>
                    </a:lnB>
                  </a:tcPr>
                </a:tc>
                <a:extLst>
                  <a:ext uri="{0D108BD9-81ED-4DB2-BD59-A6C34878D82A}">
                    <a16:rowId xmlns:a16="http://schemas.microsoft.com/office/drawing/2014/main" val="1440609077"/>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Small Cap Blend</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1.24%</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3255890008"/>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Developed International</a:t>
                      </a:r>
                    </a:p>
                  </a:txBody>
                  <a:tcPr marL="85725" marR="9525" marT="9525" marB="0" anchor="ctr">
                    <a:lnL>
                      <a:noFill/>
                    </a:lnL>
                    <a:lnR>
                      <a:noFill/>
                    </a:lnR>
                    <a:lnT>
                      <a:noFill/>
                    </a:lnT>
                    <a:lnB>
                      <a:noFill/>
                    </a:lnB>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0.64%</a:t>
                      </a:r>
                    </a:p>
                  </a:txBody>
                  <a:tcPr marL="9525" marR="85725" marT="9525" marB="0" anchor="ctr">
                    <a:lnL>
                      <a:noFill/>
                    </a:lnL>
                    <a:lnR>
                      <a:noFill/>
                    </a:lnR>
                    <a:lnT>
                      <a:noFill/>
                    </a:lnT>
                    <a:lnB>
                      <a:noFill/>
                    </a:lnB>
                  </a:tcPr>
                </a:tc>
                <a:extLst>
                  <a:ext uri="{0D108BD9-81ED-4DB2-BD59-A6C34878D82A}">
                    <a16:rowId xmlns:a16="http://schemas.microsoft.com/office/drawing/2014/main" val="1497695508"/>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Small Cap Growth</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0.45%</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822554897"/>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Emerging Markets</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FF0000"/>
                          </a:solidFill>
                          <a:effectLst/>
                          <a:latin typeface="Calibri" panose="020F0502020204030204" pitchFamily="34" charset="0"/>
                          <a:cs typeface="Calibri" panose="020F0502020204030204" pitchFamily="34" charset="0"/>
                        </a:rPr>
                        <a:t>-2.26%</a:t>
                      </a:r>
                    </a:p>
                  </a:txBody>
                  <a:tcPr marL="9525" marR="85725" marT="9525" marB="0" anchor="ctr">
                    <a:lnL>
                      <a:noFill/>
                    </a:lnL>
                    <a:lnR>
                      <a:noFill/>
                    </a:lnR>
                    <a:lnT>
                      <a:noFill/>
                    </a:lnT>
                    <a:lnB>
                      <a:noFill/>
                    </a:lnB>
                  </a:tcPr>
                </a:tc>
                <a:extLst>
                  <a:ext uri="{0D108BD9-81ED-4DB2-BD59-A6C34878D82A}">
                    <a16:rowId xmlns:a16="http://schemas.microsoft.com/office/drawing/2014/main" val="1906159960"/>
                  </a:ext>
                </a:extLst>
              </a:tr>
            </a:tbl>
          </a:graphicData>
        </a:graphic>
      </p:graphicFrame>
      <p:graphicFrame>
        <p:nvGraphicFramePr>
          <p:cNvPr id="8" name="Table 7">
            <a:extLst>
              <a:ext uri="{FF2B5EF4-FFF2-40B4-BE49-F238E27FC236}">
                <a16:creationId xmlns:a16="http://schemas.microsoft.com/office/drawing/2014/main" id="{EEB5D6D3-B480-43A8-8793-3A893B354C93}"/>
              </a:ext>
            </a:extLst>
          </p:cNvPr>
          <p:cNvGraphicFramePr>
            <a:graphicFrameLocks noGrp="1"/>
          </p:cNvGraphicFramePr>
          <p:nvPr/>
        </p:nvGraphicFramePr>
        <p:xfrm>
          <a:off x="8599658" y="1763104"/>
          <a:ext cx="2755900" cy="2971800"/>
        </p:xfrm>
        <a:graphic>
          <a:graphicData uri="http://schemas.openxmlformats.org/drawingml/2006/table">
            <a:tbl>
              <a:tblPr/>
              <a:tblGrid>
                <a:gridCol w="2043167">
                  <a:extLst>
                    <a:ext uri="{9D8B030D-6E8A-4147-A177-3AD203B41FA5}">
                      <a16:colId xmlns:a16="http://schemas.microsoft.com/office/drawing/2014/main" val="3577898290"/>
                    </a:ext>
                  </a:extLst>
                </a:gridCol>
                <a:gridCol w="712733">
                  <a:extLst>
                    <a:ext uri="{9D8B030D-6E8A-4147-A177-3AD203B41FA5}">
                      <a16:colId xmlns:a16="http://schemas.microsoft.com/office/drawing/2014/main" val="395934542"/>
                    </a:ext>
                  </a:extLst>
                </a:gridCol>
              </a:tblGrid>
              <a:tr h="228600">
                <a:tc>
                  <a:txBody>
                    <a:bodyPr/>
                    <a:lstStyle/>
                    <a:p>
                      <a:pPr algn="l" fontAlgn="ctr"/>
                      <a:r>
                        <a:rPr lang="en-US" sz="900" b="0" i="0" u="none" strike="noStrike" dirty="0">
                          <a:solidFill>
                            <a:srgbClr val="5B6770"/>
                          </a:solidFill>
                          <a:effectLst/>
                          <a:latin typeface="Calibri" panose="020F0502020204030204" pitchFamily="34" charset="0"/>
                          <a:cs typeface="Calibri" panose="020F0502020204030204" pitchFamily="34" charset="0"/>
                        </a:rPr>
                        <a:t>SECTOR</a:t>
                      </a:r>
                    </a:p>
                  </a:txBody>
                  <a:tcPr marL="857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5B6770"/>
                          </a:solidFill>
                          <a:effectLst/>
                          <a:latin typeface="Calibri" panose="020F0502020204030204" pitchFamily="34" charset="0"/>
                          <a:cs typeface="Calibri" panose="020F0502020204030204" pitchFamily="34" charset="0"/>
                        </a:rPr>
                        <a:t>MAR</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3186603"/>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Global High Yield</a:t>
                      </a:r>
                    </a:p>
                  </a:txBody>
                  <a:tcPr marL="857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a:solidFill>
                            <a:srgbClr val="FF0000"/>
                          </a:solidFill>
                          <a:effectLst/>
                          <a:latin typeface="Calibri" panose="020F0502020204030204" pitchFamily="34" charset="0"/>
                          <a:cs typeface="Calibri" panose="020F0502020204030204" pitchFamily="34" charset="0"/>
                        </a:rPr>
                        <a:t>-0.86%</a:t>
                      </a:r>
                    </a:p>
                  </a:txBody>
                  <a:tcPr marL="9525" marR="857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951222985"/>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Corporate High Yield</a:t>
                      </a:r>
                    </a:p>
                  </a:txBody>
                  <a:tcPr marL="85725" marR="9525" marT="9525" marB="0" anchor="ctr">
                    <a:lnL>
                      <a:noFill/>
                    </a:lnL>
                    <a:lnR>
                      <a:noFill/>
                    </a:lnR>
                    <a:lnT>
                      <a:noFill/>
                    </a:lnT>
                    <a:lnB>
                      <a:noFill/>
                    </a:lnB>
                  </a:tcPr>
                </a:tc>
                <a:tc>
                  <a:txBody>
                    <a:bodyPr/>
                    <a:lstStyle/>
                    <a:p>
                      <a:pPr algn="r" fontAlgn="ctr"/>
                      <a:r>
                        <a:rPr lang="en-US" sz="900" b="0" i="0" u="none" strike="noStrike">
                          <a:solidFill>
                            <a:srgbClr val="FF0000"/>
                          </a:solidFill>
                          <a:effectLst/>
                          <a:latin typeface="Calibri" panose="020F0502020204030204" pitchFamily="34" charset="0"/>
                          <a:cs typeface="Calibri" panose="020F0502020204030204" pitchFamily="34" charset="0"/>
                        </a:rPr>
                        <a:t>-1.15%</a:t>
                      </a:r>
                    </a:p>
                  </a:txBody>
                  <a:tcPr marL="9525" marR="85725" marT="9525" marB="0" anchor="ctr">
                    <a:lnL>
                      <a:noFill/>
                    </a:lnL>
                    <a:lnR>
                      <a:noFill/>
                    </a:lnR>
                    <a:lnT>
                      <a:noFill/>
                    </a:lnT>
                    <a:lnB>
                      <a:noFill/>
                    </a:lnB>
                  </a:tcPr>
                </a:tc>
                <a:extLst>
                  <a:ext uri="{0D108BD9-81ED-4DB2-BD59-A6C34878D82A}">
                    <a16:rowId xmlns:a16="http://schemas.microsoft.com/office/drawing/2014/main" val="871593791"/>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Aggregate 1-3 Year</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FF0000"/>
                          </a:solidFill>
                          <a:effectLst/>
                          <a:latin typeface="Calibri" panose="020F0502020204030204" pitchFamily="34" charset="0"/>
                          <a:cs typeface="Calibri" panose="020F0502020204030204" pitchFamily="34" charset="0"/>
                        </a:rPr>
                        <a:t>-1.36%</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276356595"/>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TIPS</a:t>
                      </a:r>
                    </a:p>
                  </a:txBody>
                  <a:tcPr marL="85725" marR="9525" marT="9525" marB="0" anchor="ctr">
                    <a:lnL>
                      <a:noFill/>
                    </a:lnL>
                    <a:lnR>
                      <a:noFill/>
                    </a:lnR>
                    <a:lnT>
                      <a:noFill/>
                    </a:lnT>
                    <a:lnB>
                      <a:noFill/>
                    </a:lnB>
                  </a:tcPr>
                </a:tc>
                <a:tc>
                  <a:txBody>
                    <a:bodyPr/>
                    <a:lstStyle/>
                    <a:p>
                      <a:pPr algn="r" fontAlgn="ctr"/>
                      <a:r>
                        <a:rPr lang="en-US" sz="900" b="0" i="0" u="none" strike="noStrike">
                          <a:solidFill>
                            <a:srgbClr val="FF0000"/>
                          </a:solidFill>
                          <a:effectLst/>
                          <a:latin typeface="Calibri" panose="020F0502020204030204" pitchFamily="34" charset="0"/>
                          <a:cs typeface="Calibri" panose="020F0502020204030204" pitchFamily="34" charset="0"/>
                        </a:rPr>
                        <a:t>-1.86%</a:t>
                      </a:r>
                    </a:p>
                  </a:txBody>
                  <a:tcPr marL="9525" marR="85725" marT="9525" marB="0" anchor="ctr">
                    <a:lnL>
                      <a:noFill/>
                    </a:lnL>
                    <a:lnR>
                      <a:noFill/>
                    </a:lnR>
                    <a:lnT>
                      <a:noFill/>
                    </a:lnT>
                    <a:lnB>
                      <a:noFill/>
                    </a:lnB>
                  </a:tcPr>
                </a:tc>
                <a:extLst>
                  <a:ext uri="{0D108BD9-81ED-4DB2-BD59-A6C34878D82A}">
                    <a16:rowId xmlns:a16="http://schemas.microsoft.com/office/drawing/2014/main" val="2623770428"/>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EM Bonds (USD)</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FF0000"/>
                          </a:solidFill>
                          <a:effectLst/>
                          <a:latin typeface="Calibri" panose="020F0502020204030204" pitchFamily="34" charset="0"/>
                          <a:cs typeface="Calibri" panose="020F0502020204030204" pitchFamily="34" charset="0"/>
                        </a:rPr>
                        <a:t>-2.34%</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348427922"/>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Agency</a:t>
                      </a:r>
                    </a:p>
                  </a:txBody>
                  <a:tcPr marL="85725" marR="9525" marT="9525" marB="0" anchor="ctr">
                    <a:lnL>
                      <a:noFill/>
                    </a:lnL>
                    <a:lnR>
                      <a:noFill/>
                    </a:lnR>
                    <a:lnT>
                      <a:noFill/>
                    </a:lnT>
                    <a:lnB>
                      <a:noFill/>
                    </a:lnB>
                  </a:tcPr>
                </a:tc>
                <a:tc>
                  <a:txBody>
                    <a:bodyPr/>
                    <a:lstStyle/>
                    <a:p>
                      <a:pPr algn="r" fontAlgn="ctr"/>
                      <a:r>
                        <a:rPr lang="en-US" sz="900" b="0" i="0" u="none" strike="noStrike">
                          <a:solidFill>
                            <a:srgbClr val="FF0000"/>
                          </a:solidFill>
                          <a:effectLst/>
                          <a:latin typeface="Calibri" panose="020F0502020204030204" pitchFamily="34" charset="0"/>
                          <a:cs typeface="Calibri" panose="020F0502020204030204" pitchFamily="34" charset="0"/>
                        </a:rPr>
                        <a:t>-2.35%</a:t>
                      </a:r>
                    </a:p>
                  </a:txBody>
                  <a:tcPr marL="9525" marR="85725" marT="9525" marB="0" anchor="ctr">
                    <a:lnL>
                      <a:noFill/>
                    </a:lnL>
                    <a:lnR>
                      <a:noFill/>
                    </a:lnR>
                    <a:lnT>
                      <a:noFill/>
                    </a:lnT>
                    <a:lnB>
                      <a:noFill/>
                    </a:lnB>
                  </a:tcPr>
                </a:tc>
                <a:extLst>
                  <a:ext uri="{0D108BD9-81ED-4DB2-BD59-A6C34878D82A}">
                    <a16:rowId xmlns:a16="http://schemas.microsoft.com/office/drawing/2014/main" val="2470736578"/>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Corporate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FF0000"/>
                          </a:solidFill>
                          <a:effectLst/>
                          <a:latin typeface="Calibri" panose="020F0502020204030204" pitchFamily="34" charset="0"/>
                          <a:cs typeface="Calibri" panose="020F0502020204030204" pitchFamily="34" charset="0"/>
                        </a:rPr>
                        <a:t>-2.52%</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534606038"/>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Aggregate</a:t>
                      </a:r>
                    </a:p>
                  </a:txBody>
                  <a:tcPr marL="85725" marR="9525" marT="9525" marB="0" anchor="ctr">
                    <a:lnL>
                      <a:noFill/>
                    </a:lnL>
                    <a:lnR>
                      <a:noFill/>
                    </a:lnR>
                    <a:lnT>
                      <a:noFill/>
                    </a:lnT>
                    <a:lnB>
                      <a:noFill/>
                    </a:lnB>
                    <a:solidFill>
                      <a:srgbClr val="B0C5CC"/>
                    </a:solidFill>
                  </a:tcPr>
                </a:tc>
                <a:tc>
                  <a:txBody>
                    <a:bodyPr/>
                    <a:lstStyle/>
                    <a:p>
                      <a:pPr algn="r" fontAlgn="ctr"/>
                      <a:r>
                        <a:rPr lang="en-US" sz="900" b="0" i="0" u="none" strike="noStrike" dirty="0">
                          <a:solidFill>
                            <a:srgbClr val="FF0000"/>
                          </a:solidFill>
                          <a:effectLst/>
                          <a:latin typeface="Calibri" panose="020F0502020204030204" pitchFamily="34" charset="0"/>
                          <a:cs typeface="Calibri" panose="020F0502020204030204" pitchFamily="34" charset="0"/>
                        </a:rPr>
                        <a:t>-2.78%</a:t>
                      </a:r>
                    </a:p>
                  </a:txBody>
                  <a:tcPr marL="9525" marR="85725" marT="9525" marB="0" anchor="ctr">
                    <a:lnL>
                      <a:noFill/>
                    </a:lnL>
                    <a:lnR>
                      <a:noFill/>
                    </a:lnR>
                    <a:lnT>
                      <a:noFill/>
                    </a:lnT>
                    <a:lnB>
                      <a:noFill/>
                    </a:lnB>
                    <a:solidFill>
                      <a:srgbClr val="B0C5CC"/>
                    </a:solidFill>
                  </a:tcPr>
                </a:tc>
                <a:extLst>
                  <a:ext uri="{0D108BD9-81ED-4DB2-BD59-A6C34878D82A}">
                    <a16:rowId xmlns:a16="http://schemas.microsoft.com/office/drawing/2014/main" val="2489176946"/>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Global Aggregate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FF0000"/>
                          </a:solidFill>
                          <a:effectLst/>
                          <a:latin typeface="Calibri" panose="020F0502020204030204" pitchFamily="34" charset="0"/>
                          <a:cs typeface="Calibri" panose="020F0502020204030204" pitchFamily="34" charset="0"/>
                        </a:rPr>
                        <a:t>-3.05%</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55471235"/>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Treasury</a:t>
                      </a:r>
                    </a:p>
                  </a:txBody>
                  <a:tcPr marL="85725" marR="9525" marT="9525" marB="0" anchor="ctr">
                    <a:lnL>
                      <a:noFill/>
                    </a:lnL>
                    <a:lnR>
                      <a:noFill/>
                    </a:lnR>
                    <a:lnT>
                      <a:noFill/>
                    </a:lnT>
                    <a:lnB>
                      <a:noFill/>
                    </a:lnB>
                  </a:tcPr>
                </a:tc>
                <a:tc>
                  <a:txBody>
                    <a:bodyPr/>
                    <a:lstStyle/>
                    <a:p>
                      <a:pPr algn="r" fontAlgn="ctr"/>
                      <a:r>
                        <a:rPr lang="en-US" sz="900" b="0" i="0" u="none" strike="noStrike">
                          <a:solidFill>
                            <a:srgbClr val="FF0000"/>
                          </a:solidFill>
                          <a:effectLst/>
                          <a:latin typeface="Calibri" panose="020F0502020204030204" pitchFamily="34" charset="0"/>
                          <a:cs typeface="Calibri" panose="020F0502020204030204" pitchFamily="34" charset="0"/>
                        </a:rPr>
                        <a:t>-3.11%</a:t>
                      </a:r>
                    </a:p>
                  </a:txBody>
                  <a:tcPr marL="9525" marR="85725" marT="9525" marB="0" anchor="ctr">
                    <a:lnL>
                      <a:noFill/>
                    </a:lnL>
                    <a:lnR>
                      <a:noFill/>
                    </a:lnR>
                    <a:lnT>
                      <a:noFill/>
                    </a:lnT>
                    <a:lnB>
                      <a:noFill/>
                    </a:lnB>
                  </a:tcPr>
                </a:tc>
                <a:extLst>
                  <a:ext uri="{0D108BD9-81ED-4DB2-BD59-A6C34878D82A}">
                    <a16:rowId xmlns:a16="http://schemas.microsoft.com/office/drawing/2014/main" val="899310428"/>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Municipal</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FF0000"/>
                          </a:solidFill>
                          <a:effectLst/>
                          <a:latin typeface="Calibri" panose="020F0502020204030204" pitchFamily="34" charset="0"/>
                          <a:cs typeface="Calibri" panose="020F0502020204030204" pitchFamily="34" charset="0"/>
                        </a:rPr>
                        <a:t>-3.24%</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3223015658"/>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Aggregate 10+ Year</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FF0000"/>
                          </a:solidFill>
                          <a:effectLst/>
                          <a:latin typeface="Calibri" panose="020F0502020204030204" pitchFamily="34" charset="0"/>
                          <a:cs typeface="Calibri" panose="020F0502020204030204" pitchFamily="34" charset="0"/>
                        </a:rPr>
                        <a:t>-3.93%</a:t>
                      </a:r>
                    </a:p>
                  </a:txBody>
                  <a:tcPr marL="9525" marR="85725" marT="9525" marB="0" anchor="ctr">
                    <a:lnL>
                      <a:noFill/>
                    </a:lnL>
                    <a:lnR>
                      <a:noFill/>
                    </a:lnR>
                    <a:lnT>
                      <a:noFill/>
                    </a:lnT>
                    <a:lnB>
                      <a:noFill/>
                    </a:lnB>
                  </a:tcPr>
                </a:tc>
                <a:extLst>
                  <a:ext uri="{0D108BD9-81ED-4DB2-BD59-A6C34878D82A}">
                    <a16:rowId xmlns:a16="http://schemas.microsoft.com/office/drawing/2014/main" val="2095626113"/>
                  </a:ext>
                </a:extLst>
              </a:tr>
            </a:tbl>
          </a:graphicData>
        </a:graphic>
      </p:graphicFrame>
      <p:pic>
        <p:nvPicPr>
          <p:cNvPr id="25" name="Picture 24" descr="Icon&#10;&#10;Description automatically generated">
            <a:extLst>
              <a:ext uri="{FF2B5EF4-FFF2-40B4-BE49-F238E27FC236}">
                <a16:creationId xmlns:a16="http://schemas.microsoft.com/office/drawing/2014/main" id="{7CD497D8-2B23-E044-B2D8-AF45D05F2D1F}"/>
              </a:ext>
            </a:extLst>
          </p:cNvPr>
          <p:cNvPicPr>
            <a:picLocks noChangeAspect="1"/>
          </p:cNvPicPr>
          <p:nvPr/>
        </p:nvPicPr>
        <p:blipFill rotWithShape="1">
          <a:blip r:embed="rId2">
            <a:extLst>
              <a:ext uri="{28A0092B-C50C-407E-A947-70E740481C1C}">
                <a14:useLocalDpi xmlns:a14="http://schemas.microsoft.com/office/drawing/2010/main" val="0"/>
              </a:ext>
            </a:extLst>
          </a:blip>
          <a:srcRect b="16822"/>
          <a:stretch/>
        </p:blipFill>
        <p:spPr>
          <a:xfrm>
            <a:off x="10438432" y="19456"/>
            <a:ext cx="945924" cy="1049066"/>
          </a:xfrm>
          <a:prstGeom prst="rect">
            <a:avLst/>
          </a:prstGeom>
        </p:spPr>
      </p:pic>
      <p:sp>
        <p:nvSpPr>
          <p:cNvPr id="26" name="Rectangle 4">
            <a:extLst>
              <a:ext uri="{FF2B5EF4-FFF2-40B4-BE49-F238E27FC236}">
                <a16:creationId xmlns:a16="http://schemas.microsoft.com/office/drawing/2014/main" id="{0618B85F-BDA2-7446-88C2-36797A088ED9}"/>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Tree>
    <p:extLst>
      <p:ext uri="{BB962C8B-B14F-4D97-AF65-F5344CB8AC3E}">
        <p14:creationId xmlns:p14="http://schemas.microsoft.com/office/powerpoint/2010/main" val="2283492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dirty="0">
                <a:solidFill>
                  <a:srgbClr val="5B6770"/>
                </a:solidFill>
                <a:latin typeface="Arial" panose="020B0604020202020204" pitchFamily="34" charset="0"/>
                <a:cs typeface="Arial" panose="020B0604020202020204" pitchFamily="34" charset="0"/>
              </a:rPr>
              <a:t>Short-End of the Yield Curve Rises</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12</a:t>
            </a:fld>
            <a:endParaRPr lang="en-US"/>
          </a:p>
        </p:txBody>
      </p:sp>
      <p:sp>
        <p:nvSpPr>
          <p:cNvPr id="9" name="TextBox 8">
            <a:extLst>
              <a:ext uri="{FF2B5EF4-FFF2-40B4-BE49-F238E27FC236}">
                <a16:creationId xmlns:a16="http://schemas.microsoft.com/office/drawing/2014/main" id="{FF279813-AB72-4897-AECB-D8FEAB4FFD9A}"/>
              </a:ext>
            </a:extLst>
          </p:cNvPr>
          <p:cNvSpPr txBox="1"/>
          <p:nvPr/>
        </p:nvSpPr>
        <p:spPr>
          <a:xfrm>
            <a:off x="4887674" y="1198960"/>
            <a:ext cx="6466126" cy="369332"/>
          </a:xfrm>
          <a:prstGeom prst="rect">
            <a:avLst/>
          </a:prstGeom>
          <a:noFill/>
        </p:spPr>
        <p:txBody>
          <a:bodyPr wrap="square" rtlCol="0">
            <a:spAutoFit/>
          </a:bodyPr>
          <a:lstStyle/>
          <a:p>
            <a:r>
              <a:rPr lang="en-US" cap="all" dirty="0">
                <a:latin typeface="Calibri" panose="020F0502020204030204" pitchFamily="34" charset="0"/>
                <a:cs typeface="Calibri" panose="020F0502020204030204" pitchFamily="34" charset="0"/>
              </a:rPr>
              <a:t>Short End of the U.S. Yield Curve inverts</a:t>
            </a:r>
          </a:p>
        </p:txBody>
      </p:sp>
      <p:sp>
        <p:nvSpPr>
          <p:cNvPr id="10" name="TextBox 9">
            <a:extLst>
              <a:ext uri="{FF2B5EF4-FFF2-40B4-BE49-F238E27FC236}">
                <a16:creationId xmlns:a16="http://schemas.microsoft.com/office/drawing/2014/main" id="{0A23196C-D85C-40BA-9421-6ADA1D7F1FD6}"/>
              </a:ext>
            </a:extLst>
          </p:cNvPr>
          <p:cNvSpPr txBox="1"/>
          <p:nvPr/>
        </p:nvSpPr>
        <p:spPr>
          <a:xfrm>
            <a:off x="4887674" y="1486407"/>
            <a:ext cx="6466126" cy="276999"/>
          </a:xfrm>
          <a:prstGeom prst="rect">
            <a:avLst/>
          </a:prstGeom>
          <a:noFill/>
        </p:spPr>
        <p:txBody>
          <a:bodyPr wrap="square" rtlCol="0">
            <a:spAutoFit/>
          </a:bodyPr>
          <a:lstStyle/>
          <a:p>
            <a:r>
              <a:rPr lang="en-US" sz="1200">
                <a:latin typeface="Calibri" panose="020F0502020204030204" pitchFamily="34" charset="0"/>
                <a:cs typeface="Calibri" panose="020F0502020204030204" pitchFamily="34" charset="0"/>
              </a:rPr>
              <a:t>March 31, 2022 versus February 28, 2022</a:t>
            </a:r>
          </a:p>
        </p:txBody>
      </p:sp>
      <p:sp>
        <p:nvSpPr>
          <p:cNvPr id="11" name="Rectangle 10">
            <a:extLst>
              <a:ext uri="{FF2B5EF4-FFF2-40B4-BE49-F238E27FC236}">
                <a16:creationId xmlns:a16="http://schemas.microsoft.com/office/drawing/2014/main" id="{3DB536C5-E301-439F-A605-0B00C0731A92}"/>
              </a:ext>
            </a:extLst>
          </p:cNvPr>
          <p:cNvSpPr/>
          <p:nvPr/>
        </p:nvSpPr>
        <p:spPr>
          <a:xfrm>
            <a:off x="1117419" y="1123407"/>
            <a:ext cx="3352800" cy="4336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12" name="TextBox 11">
            <a:extLst>
              <a:ext uri="{FF2B5EF4-FFF2-40B4-BE49-F238E27FC236}">
                <a16:creationId xmlns:a16="http://schemas.microsoft.com/office/drawing/2014/main" id="{2A63EF23-D423-4F85-BD39-76E71D01EC9A}"/>
              </a:ext>
            </a:extLst>
          </p:cNvPr>
          <p:cNvSpPr txBox="1"/>
          <p:nvPr/>
        </p:nvSpPr>
        <p:spPr>
          <a:xfrm>
            <a:off x="1381941" y="1327532"/>
            <a:ext cx="2959240" cy="3575081"/>
          </a:xfrm>
          <a:prstGeom prst="rect">
            <a:avLst/>
          </a:prstGeom>
          <a:noFill/>
          <a:ln>
            <a:solidFill>
              <a:schemeClr val="bg1">
                <a:lumMod val="95000"/>
              </a:schemeClr>
            </a:solidFill>
          </a:ln>
        </p:spPr>
        <p:txBody>
          <a:bodyPr wrap="square" rtlCol="0">
            <a:spAutoFit/>
          </a:bodyPr>
          <a:lstStyle/>
          <a:p>
            <a:pPr>
              <a:lnSpc>
                <a:spcPct val="120000"/>
              </a:lnSpc>
              <a:spcBef>
                <a:spcPts val="600"/>
              </a:spcBef>
            </a:pPr>
            <a:r>
              <a:rPr lang="en-US" sz="1300" spc="300" dirty="0">
                <a:solidFill>
                  <a:srgbClr val="5B6770"/>
                </a:solidFill>
                <a:latin typeface="Calibri" panose="020F0502020204030204" pitchFamily="34" charset="0"/>
                <a:cs typeface="Calibri" panose="020F0502020204030204" pitchFamily="34" charset="0"/>
              </a:rPr>
              <a:t>WHAT DOES IT MEAN?</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Over recent months, the yield curve has flattened as near-term expectations for Fed policy rose.</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These expectations rose considerably following the FOMC meeting in March, pushing the yield curve upward, though the short-end rose considerably more than the longer-dated yields.</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The 3-year yield rose to the highest point along the yield curve, creating the inversion we can see in the graph on the right.</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See slide 11 for a look at the market’s expectations of Fed policy.</a:t>
            </a:r>
          </a:p>
        </p:txBody>
      </p:sp>
      <p:sp>
        <p:nvSpPr>
          <p:cNvPr id="14" name="Rectangle 13">
            <a:extLst>
              <a:ext uri="{FF2B5EF4-FFF2-40B4-BE49-F238E27FC236}">
                <a16:creationId xmlns:a16="http://schemas.microsoft.com/office/drawing/2014/main" id="{6579930F-4B2F-4C84-BEEE-7157C66EA6F4}"/>
              </a:ext>
            </a:extLst>
          </p:cNvPr>
          <p:cNvSpPr/>
          <p:nvPr/>
        </p:nvSpPr>
        <p:spPr>
          <a:xfrm>
            <a:off x="838200" y="6115848"/>
            <a:ext cx="9972673" cy="584775"/>
          </a:xfrm>
          <a:prstGeom prst="rect">
            <a:avLst/>
          </a:prstGeom>
          <a:noFill/>
        </p:spPr>
        <p:txBody>
          <a:bodyPr wrap="square" anchor="b">
            <a:spAutoFit/>
          </a:bodyPr>
          <a:lstStyle/>
          <a:p>
            <a:r>
              <a:rPr lang="en-US" sz="800" dirty="0">
                <a:latin typeface="Calibri" panose="020F0502020204030204" pitchFamily="34" charset="0"/>
                <a:cs typeface="Calibri" panose="020F0502020204030204" pitchFamily="34" charset="0"/>
              </a:rPr>
              <a:t>Source: Helios Quantitative Research, Bloomberg</a:t>
            </a:r>
          </a:p>
          <a:p>
            <a:r>
              <a:rPr lang="en-US" sz="8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p>
        </p:txBody>
      </p:sp>
      <p:pic>
        <p:nvPicPr>
          <p:cNvPr id="4" name="Picture 3">
            <a:extLst>
              <a:ext uri="{FF2B5EF4-FFF2-40B4-BE49-F238E27FC236}">
                <a16:creationId xmlns:a16="http://schemas.microsoft.com/office/drawing/2014/main" id="{A085FAFF-9E0F-417C-A707-CBD9BCBECA3A}"/>
              </a:ext>
            </a:extLst>
          </p:cNvPr>
          <p:cNvPicPr>
            <a:picLocks noChangeAspect="1"/>
          </p:cNvPicPr>
          <p:nvPr/>
        </p:nvPicPr>
        <p:blipFill>
          <a:blip r:embed="rId2">
            <a:grayscl/>
          </a:blip>
          <a:stretch>
            <a:fillRect/>
          </a:stretch>
        </p:blipFill>
        <p:spPr>
          <a:xfrm>
            <a:off x="4887674" y="1828661"/>
            <a:ext cx="5486876" cy="3200677"/>
          </a:xfrm>
          <a:prstGeom prst="rect">
            <a:avLst/>
          </a:prstGeom>
          <a:effectLst>
            <a:outerShdw blurRad="50800" dist="38100" dir="2700000" algn="tl" rotWithShape="0">
              <a:prstClr val="black">
                <a:alpha val="40000"/>
              </a:prstClr>
            </a:outerShdw>
          </a:effectLst>
        </p:spPr>
      </p:pic>
      <p:pic>
        <p:nvPicPr>
          <p:cNvPr id="13" name="Picture 12" descr="Icon&#10;&#10;Description automatically generated">
            <a:extLst>
              <a:ext uri="{FF2B5EF4-FFF2-40B4-BE49-F238E27FC236}">
                <a16:creationId xmlns:a16="http://schemas.microsoft.com/office/drawing/2014/main" id="{3AAC33F8-9B5C-074A-96B4-60583F9BD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8432" y="19456"/>
            <a:ext cx="945924" cy="1261232"/>
          </a:xfrm>
          <a:prstGeom prst="rect">
            <a:avLst/>
          </a:prstGeom>
        </p:spPr>
      </p:pic>
      <p:sp>
        <p:nvSpPr>
          <p:cNvPr id="15" name="Rectangle 4">
            <a:extLst>
              <a:ext uri="{FF2B5EF4-FFF2-40B4-BE49-F238E27FC236}">
                <a16:creationId xmlns:a16="http://schemas.microsoft.com/office/drawing/2014/main" id="{AC989292-AA65-2E4B-AD9B-0958E2E175B1}"/>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Tree>
    <p:extLst>
      <p:ext uri="{BB962C8B-B14F-4D97-AF65-F5344CB8AC3E}">
        <p14:creationId xmlns:p14="http://schemas.microsoft.com/office/powerpoint/2010/main" val="246062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sz="4000" dirty="0">
                <a:solidFill>
                  <a:srgbClr val="5B6770"/>
                </a:solidFill>
                <a:latin typeface="Arial" panose="020B0604020202020204" pitchFamily="34" charset="0"/>
                <a:cs typeface="Arial" panose="020B0604020202020204" pitchFamily="34" charset="0"/>
              </a:rPr>
              <a:t>Looking at Past Yield Curve Inversions</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13</a:t>
            </a:fld>
            <a:endParaRPr lang="en-US"/>
          </a:p>
        </p:txBody>
      </p:sp>
      <p:sp>
        <p:nvSpPr>
          <p:cNvPr id="9" name="TextBox 8">
            <a:extLst>
              <a:ext uri="{FF2B5EF4-FFF2-40B4-BE49-F238E27FC236}">
                <a16:creationId xmlns:a16="http://schemas.microsoft.com/office/drawing/2014/main" id="{FF279813-AB72-4897-AECB-D8FEAB4FFD9A}"/>
              </a:ext>
            </a:extLst>
          </p:cNvPr>
          <p:cNvSpPr txBox="1"/>
          <p:nvPr/>
        </p:nvSpPr>
        <p:spPr>
          <a:xfrm>
            <a:off x="4887674" y="1198960"/>
            <a:ext cx="6466126" cy="369332"/>
          </a:xfrm>
          <a:prstGeom prst="rect">
            <a:avLst/>
          </a:prstGeom>
          <a:noFill/>
        </p:spPr>
        <p:txBody>
          <a:bodyPr wrap="square" rtlCol="0">
            <a:spAutoFit/>
          </a:bodyPr>
          <a:lstStyle/>
          <a:p>
            <a:r>
              <a:rPr lang="en-US" cap="all" dirty="0">
                <a:latin typeface="Calibri" panose="020F0502020204030204" pitchFamily="34" charset="0"/>
                <a:cs typeface="Calibri" panose="020F0502020204030204" pitchFamily="34" charset="0"/>
              </a:rPr>
              <a:t>History of inversions and recessions (Continued)</a:t>
            </a:r>
          </a:p>
        </p:txBody>
      </p:sp>
      <p:sp>
        <p:nvSpPr>
          <p:cNvPr id="10" name="TextBox 9">
            <a:extLst>
              <a:ext uri="{FF2B5EF4-FFF2-40B4-BE49-F238E27FC236}">
                <a16:creationId xmlns:a16="http://schemas.microsoft.com/office/drawing/2014/main" id="{0A23196C-D85C-40BA-9421-6ADA1D7F1FD6}"/>
              </a:ext>
            </a:extLst>
          </p:cNvPr>
          <p:cNvSpPr txBox="1"/>
          <p:nvPr/>
        </p:nvSpPr>
        <p:spPr>
          <a:xfrm>
            <a:off x="4887674" y="1486407"/>
            <a:ext cx="6466126"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Selected inversions of the U.S. government 10-year and 2-year yields</a:t>
            </a:r>
          </a:p>
        </p:txBody>
      </p:sp>
      <p:sp>
        <p:nvSpPr>
          <p:cNvPr id="11" name="Rectangle 10">
            <a:extLst>
              <a:ext uri="{FF2B5EF4-FFF2-40B4-BE49-F238E27FC236}">
                <a16:creationId xmlns:a16="http://schemas.microsoft.com/office/drawing/2014/main" id="{3DB536C5-E301-439F-A605-0B00C0731A92}"/>
              </a:ext>
            </a:extLst>
          </p:cNvPr>
          <p:cNvSpPr/>
          <p:nvPr/>
        </p:nvSpPr>
        <p:spPr>
          <a:xfrm>
            <a:off x="1117419" y="1123407"/>
            <a:ext cx="3352800" cy="4336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12" name="TextBox 11">
            <a:extLst>
              <a:ext uri="{FF2B5EF4-FFF2-40B4-BE49-F238E27FC236}">
                <a16:creationId xmlns:a16="http://schemas.microsoft.com/office/drawing/2014/main" id="{2A63EF23-D423-4F85-BD39-76E71D01EC9A}"/>
              </a:ext>
            </a:extLst>
          </p:cNvPr>
          <p:cNvSpPr txBox="1"/>
          <p:nvPr/>
        </p:nvSpPr>
        <p:spPr>
          <a:xfrm>
            <a:off x="1381941" y="1327532"/>
            <a:ext cx="2959240" cy="3064172"/>
          </a:xfrm>
          <a:prstGeom prst="rect">
            <a:avLst/>
          </a:prstGeom>
          <a:noFill/>
          <a:ln>
            <a:solidFill>
              <a:schemeClr val="bg1">
                <a:lumMod val="95000"/>
              </a:schemeClr>
            </a:solidFill>
          </a:ln>
        </p:spPr>
        <p:txBody>
          <a:bodyPr wrap="square" rtlCol="0">
            <a:spAutoFit/>
          </a:bodyPr>
          <a:lstStyle/>
          <a:p>
            <a:pPr>
              <a:lnSpc>
                <a:spcPct val="120000"/>
              </a:lnSpc>
              <a:spcBef>
                <a:spcPts val="600"/>
              </a:spcBef>
            </a:pPr>
            <a:r>
              <a:rPr lang="en-US" sz="1300" spc="300" dirty="0">
                <a:solidFill>
                  <a:srgbClr val="5B6770"/>
                </a:solidFill>
                <a:latin typeface="Calibri" panose="020F0502020204030204" pitchFamily="34" charset="0"/>
                <a:cs typeface="Calibri" panose="020F0502020204030204" pitchFamily="34" charset="0"/>
              </a:rPr>
              <a:t>WHAT DOES IT MEAN?</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Looking at past yield curve inversions, we can see that the predictive power of an inverted yield curve is not perfect. While inversions do tend to prelude recessions, they may do so by a year or more, and sometimes nearly three years. Further, equity performance following inversions appears random and is not an indicator of future equity performance.</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The selected dates do not include every inversion, once the yield curve inverts it can tend to bounce around over the subsequent months.</a:t>
            </a:r>
          </a:p>
        </p:txBody>
      </p:sp>
      <p:sp>
        <p:nvSpPr>
          <p:cNvPr id="14" name="Rectangle 13">
            <a:extLst>
              <a:ext uri="{FF2B5EF4-FFF2-40B4-BE49-F238E27FC236}">
                <a16:creationId xmlns:a16="http://schemas.microsoft.com/office/drawing/2014/main" id="{6579930F-4B2F-4C84-BEEE-7157C66EA6F4}"/>
              </a:ext>
            </a:extLst>
          </p:cNvPr>
          <p:cNvSpPr/>
          <p:nvPr/>
        </p:nvSpPr>
        <p:spPr>
          <a:xfrm>
            <a:off x="838200" y="6115848"/>
            <a:ext cx="9972673" cy="584775"/>
          </a:xfrm>
          <a:prstGeom prst="rect">
            <a:avLst/>
          </a:prstGeom>
          <a:noFill/>
        </p:spPr>
        <p:txBody>
          <a:bodyPr wrap="square" anchor="b">
            <a:spAutoFit/>
          </a:bodyPr>
          <a:lstStyle/>
          <a:p>
            <a:r>
              <a:rPr lang="en-US" sz="800" dirty="0">
                <a:latin typeface="Calibri" panose="020F0502020204030204" pitchFamily="34" charset="0"/>
                <a:cs typeface="Calibri" panose="020F0502020204030204" pitchFamily="34" charset="0"/>
              </a:rPr>
              <a:t>Source: Helios Quantitative Research, Bloomberg, NBER</a:t>
            </a:r>
          </a:p>
          <a:p>
            <a:r>
              <a:rPr lang="en-US" sz="8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p>
        </p:txBody>
      </p:sp>
      <p:graphicFrame>
        <p:nvGraphicFramePr>
          <p:cNvPr id="3" name="Table 2">
            <a:extLst>
              <a:ext uri="{FF2B5EF4-FFF2-40B4-BE49-F238E27FC236}">
                <a16:creationId xmlns:a16="http://schemas.microsoft.com/office/drawing/2014/main" id="{93CBEA19-988E-4358-A514-075623907EBE}"/>
              </a:ext>
            </a:extLst>
          </p:cNvPr>
          <p:cNvGraphicFramePr>
            <a:graphicFrameLocks noGrp="1"/>
          </p:cNvGraphicFramePr>
          <p:nvPr/>
        </p:nvGraphicFramePr>
        <p:xfrm>
          <a:off x="4887674" y="1828661"/>
          <a:ext cx="5486399" cy="3200403"/>
        </p:xfrm>
        <a:graphic>
          <a:graphicData uri="http://schemas.openxmlformats.org/drawingml/2006/table">
            <a:tbl>
              <a:tblPr/>
              <a:tblGrid>
                <a:gridCol w="977631">
                  <a:extLst>
                    <a:ext uri="{9D8B030D-6E8A-4147-A177-3AD203B41FA5}">
                      <a16:colId xmlns:a16="http://schemas.microsoft.com/office/drawing/2014/main" val="1930771634"/>
                    </a:ext>
                  </a:extLst>
                </a:gridCol>
                <a:gridCol w="1127192">
                  <a:extLst>
                    <a:ext uri="{9D8B030D-6E8A-4147-A177-3AD203B41FA5}">
                      <a16:colId xmlns:a16="http://schemas.microsoft.com/office/drawing/2014/main" val="694896192"/>
                    </a:ext>
                  </a:extLst>
                </a:gridCol>
                <a:gridCol w="1127192">
                  <a:extLst>
                    <a:ext uri="{9D8B030D-6E8A-4147-A177-3AD203B41FA5}">
                      <a16:colId xmlns:a16="http://schemas.microsoft.com/office/drawing/2014/main" val="803140176"/>
                    </a:ext>
                  </a:extLst>
                </a:gridCol>
                <a:gridCol w="1127192">
                  <a:extLst>
                    <a:ext uri="{9D8B030D-6E8A-4147-A177-3AD203B41FA5}">
                      <a16:colId xmlns:a16="http://schemas.microsoft.com/office/drawing/2014/main" val="3336918731"/>
                    </a:ext>
                  </a:extLst>
                </a:gridCol>
                <a:gridCol w="1127192">
                  <a:extLst>
                    <a:ext uri="{9D8B030D-6E8A-4147-A177-3AD203B41FA5}">
                      <a16:colId xmlns:a16="http://schemas.microsoft.com/office/drawing/2014/main" val="1226638049"/>
                    </a:ext>
                  </a:extLst>
                </a:gridCol>
              </a:tblGrid>
              <a:tr h="287139">
                <a:tc>
                  <a:txBody>
                    <a:bodyPr/>
                    <a:lstStyle/>
                    <a:p>
                      <a:pPr algn="ctr" fontAlgn="b"/>
                      <a:endParaRPr lang="en-US" sz="10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ctr">
                    <a:lnL>
                      <a:noFill/>
                    </a:lnL>
                    <a:lnR>
                      <a:noFill/>
                    </a:lnR>
                    <a:lnT>
                      <a:noFill/>
                    </a:lnT>
                    <a:lnB>
                      <a:noFill/>
                    </a:lnB>
                    <a:solidFill>
                      <a:srgbClr val="B0C5CC"/>
                    </a:solidFill>
                  </a:tcPr>
                </a:tc>
                <a:tc>
                  <a:txBody>
                    <a:bodyPr/>
                    <a:lstStyle/>
                    <a:p>
                      <a:pPr algn="ctr" fontAlgn="b"/>
                      <a:endParaRPr lang="en-US" sz="10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lnL>
                      <a:noFill/>
                    </a:lnL>
                    <a:lnR>
                      <a:noFill/>
                    </a:lnR>
                    <a:lnT>
                      <a:noFill/>
                    </a:lnT>
                    <a:lnB>
                      <a:noFill/>
                    </a:lnB>
                    <a:solidFill>
                      <a:srgbClr val="B0C5CC"/>
                    </a:solidFill>
                  </a:tcPr>
                </a:tc>
                <a:tc gridSpan="3">
                  <a:txBody>
                    <a:bodyPr/>
                    <a:lstStyle/>
                    <a:p>
                      <a:pPr algn="ctr" fontAlgn="b"/>
                      <a:r>
                        <a:rPr lang="en-US" sz="1000" b="1" i="0" u="none" strike="noStrike" dirty="0">
                          <a:solidFill>
                            <a:schemeClr val="bg1"/>
                          </a:solidFill>
                          <a:effectLst/>
                          <a:latin typeface="Calibri" panose="020F0502020204030204" pitchFamily="34" charset="0"/>
                          <a:cs typeface="Calibri" panose="020F0502020204030204" pitchFamily="34" charset="0"/>
                        </a:rPr>
                        <a:t>S&amp;P 500 Total Return from Inversion Date</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solidFill>
                      <a:srgbClr val="B0C5CC"/>
                    </a:solidFill>
                  </a:tcPr>
                </a:tc>
                <a:tc hMerge="1">
                  <a:txBody>
                    <a:bodyPr/>
                    <a:lstStyle/>
                    <a:p>
                      <a:pPr algn="ctr" fontAlgn="b"/>
                      <a:endParaRPr lang="en-US" sz="1000" b="1" i="0" u="none" strike="noStrike">
                        <a:solidFill>
                          <a:schemeClr val="bg1"/>
                        </a:solidFill>
                        <a:effectLst/>
                        <a:latin typeface="Roboto" panose="02000000000000000000" pitchFamily="2" charset="0"/>
                      </a:endParaRPr>
                    </a:p>
                  </a:txBody>
                  <a:tcPr marL="9525" marR="9525" marT="9525" marB="0" anchor="ctr">
                    <a:lnL>
                      <a:noFill/>
                    </a:lnL>
                    <a:lnR>
                      <a:noFill/>
                    </a:lnR>
                    <a:lnT>
                      <a:noFill/>
                    </a:lnT>
                    <a:lnB>
                      <a:noFill/>
                    </a:lnB>
                    <a:solidFill>
                      <a:schemeClr val="accent1"/>
                    </a:solidFill>
                  </a:tcPr>
                </a:tc>
                <a:tc hMerge="1">
                  <a:txBody>
                    <a:bodyPr/>
                    <a:lstStyle/>
                    <a:p>
                      <a:pPr algn="ctr" fontAlgn="b"/>
                      <a:endParaRPr lang="en-US" sz="1000" b="1" i="0" u="none" strike="noStrike">
                        <a:solidFill>
                          <a:schemeClr val="bg1"/>
                        </a:solidFill>
                        <a:effectLst/>
                        <a:latin typeface="Roboto" panose="02000000000000000000" pitchFamily="2" charset="0"/>
                      </a:endParaRPr>
                    </a:p>
                  </a:txBody>
                  <a:tcPr marL="9525" marR="9525" marT="9525" marB="0" anchor="ctr">
                    <a:lnL>
                      <a:noFill/>
                    </a:lnL>
                    <a:lnR>
                      <a:noFill/>
                    </a:lnR>
                    <a:lnT>
                      <a:noFill/>
                    </a:lnT>
                    <a:lnB>
                      <a:noFill/>
                    </a:lnB>
                    <a:solidFill>
                      <a:schemeClr val="accent1"/>
                    </a:solidFill>
                  </a:tcPr>
                </a:tc>
                <a:extLst>
                  <a:ext uri="{0D108BD9-81ED-4DB2-BD59-A6C34878D82A}">
                    <a16:rowId xmlns:a16="http://schemas.microsoft.com/office/drawing/2014/main" val="1039249440"/>
                  </a:ext>
                </a:extLst>
              </a:tr>
              <a:tr h="329013">
                <a:tc>
                  <a:txBody>
                    <a:bodyPr/>
                    <a:lstStyle/>
                    <a:p>
                      <a:pPr algn="ctr" fontAlgn="b"/>
                      <a:r>
                        <a:rPr lang="en-US" sz="1000" b="1" i="0" u="none" strike="noStrike" dirty="0">
                          <a:solidFill>
                            <a:schemeClr val="bg1"/>
                          </a:solidFill>
                          <a:effectLst/>
                          <a:latin typeface="Calibri" panose="020F0502020204030204" pitchFamily="34" charset="0"/>
                          <a:cs typeface="Calibri" panose="020F0502020204030204" pitchFamily="34" charset="0"/>
                        </a:rPr>
                        <a:t>Inversion </a:t>
                      </a:r>
                    </a:p>
                    <a:p>
                      <a:pPr algn="ctr" fontAlgn="b"/>
                      <a:r>
                        <a:rPr lang="en-US" sz="1000" b="1" i="0" u="none" strike="noStrike" dirty="0">
                          <a:solidFill>
                            <a:schemeClr val="bg1"/>
                          </a:solidFill>
                          <a:effectLst/>
                          <a:latin typeface="Calibri" panose="020F0502020204030204" pitchFamily="34" charset="0"/>
                          <a:cs typeface="Calibri" panose="020F0502020204030204" pitchFamily="34" charset="0"/>
                        </a:rPr>
                        <a:t>Date</a:t>
                      </a:r>
                    </a:p>
                  </a:txBody>
                  <a:tcPr marL="9525" marR="9525" marT="9525" marB="0" anchor="ctr">
                    <a:lnL>
                      <a:noFill/>
                    </a:lnL>
                    <a:lnR>
                      <a:noFill/>
                    </a:lnR>
                    <a:lnT>
                      <a:noFill/>
                    </a:lnT>
                    <a:lnB>
                      <a:noFill/>
                    </a:lnB>
                    <a:solidFill>
                      <a:srgbClr val="B0C5CC"/>
                    </a:solidFill>
                  </a:tcPr>
                </a:tc>
                <a:tc>
                  <a:txBody>
                    <a:bodyPr/>
                    <a:lstStyle/>
                    <a:p>
                      <a:pPr algn="ctr" fontAlgn="b"/>
                      <a:r>
                        <a:rPr lang="en-US" sz="1000" b="1" i="0" u="none" strike="noStrike">
                          <a:solidFill>
                            <a:schemeClr val="bg1"/>
                          </a:solidFill>
                          <a:effectLst/>
                          <a:latin typeface="Calibri" panose="020F0502020204030204" pitchFamily="34" charset="0"/>
                          <a:cs typeface="Calibri" panose="020F0502020204030204" pitchFamily="34" charset="0"/>
                        </a:rPr>
                        <a:t>Days to Next Recession</a:t>
                      </a:r>
                    </a:p>
                  </a:txBody>
                  <a:tcPr marL="9525" marR="9525" marT="9525" marB="0" anchor="ctr">
                    <a:lnL>
                      <a:noFill/>
                    </a:lnL>
                    <a:lnR>
                      <a:noFill/>
                    </a:lnR>
                    <a:lnT>
                      <a:noFill/>
                    </a:lnT>
                    <a:lnB>
                      <a:noFill/>
                    </a:lnB>
                    <a:solidFill>
                      <a:srgbClr val="B0C5CC"/>
                    </a:solidFill>
                  </a:tcPr>
                </a:tc>
                <a:tc>
                  <a:txBody>
                    <a:bodyPr/>
                    <a:lstStyle/>
                    <a:p>
                      <a:pPr algn="ctr" fontAlgn="b"/>
                      <a:r>
                        <a:rPr lang="en-US" sz="1000" b="1" i="0" u="none" strike="noStrike">
                          <a:solidFill>
                            <a:schemeClr val="bg1"/>
                          </a:solidFill>
                          <a:effectLst/>
                          <a:latin typeface="Calibri" panose="020F0502020204030204" pitchFamily="34" charset="0"/>
                          <a:cs typeface="Calibri" panose="020F0502020204030204" pitchFamily="34" charset="0"/>
                        </a:rPr>
                        <a:t>6 Month</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rgbClr val="B0C5CC"/>
                    </a:solidFill>
                  </a:tcPr>
                </a:tc>
                <a:tc>
                  <a:txBody>
                    <a:bodyPr/>
                    <a:lstStyle/>
                    <a:p>
                      <a:pPr algn="ctr" fontAlgn="b"/>
                      <a:r>
                        <a:rPr lang="en-US" sz="1000" b="1" i="0" u="none" strike="noStrike">
                          <a:solidFill>
                            <a:schemeClr val="bg1"/>
                          </a:solidFill>
                          <a:effectLst/>
                          <a:latin typeface="Calibri" panose="020F0502020204030204" pitchFamily="34" charset="0"/>
                          <a:cs typeface="Calibri" panose="020F0502020204030204" pitchFamily="34" charset="0"/>
                        </a:rPr>
                        <a:t>1 Year</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rgbClr val="B0C5CC"/>
                    </a:solidFill>
                  </a:tcPr>
                </a:tc>
                <a:tc>
                  <a:txBody>
                    <a:bodyPr/>
                    <a:lstStyle/>
                    <a:p>
                      <a:pPr algn="ctr" fontAlgn="b"/>
                      <a:r>
                        <a:rPr lang="en-US" sz="1000" b="1" i="0" u="none" strike="noStrike" dirty="0">
                          <a:solidFill>
                            <a:schemeClr val="bg1"/>
                          </a:solidFill>
                          <a:effectLst/>
                          <a:latin typeface="Calibri" panose="020F0502020204030204" pitchFamily="34" charset="0"/>
                          <a:cs typeface="Calibri" panose="020F0502020204030204" pitchFamily="34" charset="0"/>
                        </a:rPr>
                        <a:t>3 Year</a:t>
                      </a:r>
                    </a:p>
                    <a:p>
                      <a:pPr algn="ctr" fontAlgn="b"/>
                      <a:r>
                        <a:rPr lang="en-US" sz="1000" b="1" i="0" u="none" strike="noStrike" dirty="0">
                          <a:solidFill>
                            <a:schemeClr val="bg1"/>
                          </a:solidFill>
                          <a:effectLst/>
                          <a:latin typeface="Calibri" panose="020F0502020204030204" pitchFamily="34" charset="0"/>
                          <a:cs typeface="Calibri" panose="020F0502020204030204" pitchFamily="34" charset="0"/>
                        </a:rPr>
                        <a:t> </a:t>
                      </a:r>
                      <a:r>
                        <a:rPr lang="en-US" sz="800" b="0" i="1" u="none" strike="noStrike" dirty="0">
                          <a:solidFill>
                            <a:schemeClr val="bg1"/>
                          </a:solidFill>
                          <a:effectLst/>
                          <a:latin typeface="Calibri" panose="020F0502020204030204" pitchFamily="34" charset="0"/>
                          <a:cs typeface="Calibri" panose="020F0502020204030204" pitchFamily="34" charset="0"/>
                        </a:rPr>
                        <a:t>(Annualized)</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rgbClr val="B0C5CC"/>
                    </a:solidFill>
                  </a:tcPr>
                </a:tc>
                <a:extLst>
                  <a:ext uri="{0D108BD9-81ED-4DB2-BD59-A6C34878D82A}">
                    <a16:rowId xmlns:a16="http://schemas.microsoft.com/office/drawing/2014/main" val="374833669"/>
                  </a:ext>
                </a:extLst>
              </a:tr>
              <a:tr h="287139">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08/17/78</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532</a:t>
                      </a:r>
                    </a:p>
                  </a:txBody>
                  <a:tcPr marL="9525" marR="9525" marT="9525" marB="0" anchor="ctr">
                    <a:lnL>
                      <a:noFill/>
                    </a:lnL>
                    <a:lnR>
                      <a:noFill/>
                    </a:lnR>
                    <a:lnT>
                      <a:noFill/>
                    </a:lnT>
                    <a:lnB>
                      <a:noFill/>
                    </a:lnB>
                  </a:tcPr>
                </a:tc>
                <a:tc>
                  <a:txBody>
                    <a:bodyPr/>
                    <a:lstStyle/>
                    <a:p>
                      <a:pPr algn="r" fontAlgn="b"/>
                      <a:r>
                        <a:rPr lang="en-US" sz="1000" b="0" i="0" u="none" strike="noStrike">
                          <a:solidFill>
                            <a:srgbClr val="FF0000"/>
                          </a:solidFill>
                          <a:effectLst/>
                          <a:latin typeface="Calibri" panose="020F0502020204030204" pitchFamily="34" charset="0"/>
                          <a:cs typeface="Calibri" panose="020F0502020204030204" pitchFamily="34" charset="0"/>
                        </a:rPr>
                        <a:t>-3.49%</a:t>
                      </a:r>
                    </a:p>
                  </a:txBody>
                  <a:tcPr marL="9525" marR="274320" marT="9525" marB="0" anchor="ctr">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8.80%</a:t>
                      </a:r>
                    </a:p>
                  </a:txBody>
                  <a:tcPr marL="9525" marR="274320" marT="9525" marB="0" anchor="ctr">
                    <a:lnL>
                      <a:noFill/>
                    </a:lnL>
                    <a:lnR>
                      <a:noFill/>
                    </a:lnR>
                    <a:lnT>
                      <a:noFill/>
                    </a:lnT>
                    <a:lnB>
                      <a:noFill/>
                    </a:lnB>
                  </a:tcPr>
                </a:tc>
                <a:tc>
                  <a:txBody>
                    <a:bodyPr/>
                    <a:lstStyle/>
                    <a:p>
                      <a:pPr algn="r" fontAlgn="b"/>
                      <a:r>
                        <a:rPr lang="en-US" sz="1000" b="0" i="0" u="none" strike="noStrike" dirty="0">
                          <a:solidFill>
                            <a:srgbClr val="000000"/>
                          </a:solidFill>
                          <a:effectLst/>
                          <a:latin typeface="Calibri" panose="020F0502020204030204" pitchFamily="34" charset="0"/>
                          <a:cs typeface="Calibri" panose="020F0502020204030204" pitchFamily="34" charset="0"/>
                        </a:rPr>
                        <a:t>13.87%</a:t>
                      </a:r>
                    </a:p>
                  </a:txBody>
                  <a:tcPr marL="9525" marR="274320" marT="9525" marB="0" anchor="ctr">
                    <a:lnL>
                      <a:noFill/>
                    </a:lnL>
                    <a:lnR>
                      <a:noFill/>
                    </a:lnR>
                    <a:lnT>
                      <a:noFill/>
                    </a:lnT>
                    <a:lnB>
                      <a:noFill/>
                    </a:lnB>
                  </a:tcPr>
                </a:tc>
                <a:extLst>
                  <a:ext uri="{0D108BD9-81ED-4DB2-BD59-A6C34878D82A}">
                    <a16:rowId xmlns:a16="http://schemas.microsoft.com/office/drawing/2014/main" val="195211181"/>
                  </a:ext>
                </a:extLst>
              </a:tr>
              <a:tr h="287139">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09/11/80</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323</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8.57%</a:t>
                      </a:r>
                    </a:p>
                  </a:txBody>
                  <a:tcPr marL="9525" marR="274320"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1.67%</a:t>
                      </a:r>
                    </a:p>
                  </a:txBody>
                  <a:tcPr marL="9525" marR="274320"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15.75%</a:t>
                      </a:r>
                    </a:p>
                  </a:txBody>
                  <a:tcPr marL="9525" marR="274320" marT="9525"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205313058"/>
                  </a:ext>
                </a:extLst>
              </a:tr>
              <a:tr h="287139">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12/14/88</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594</a:t>
                      </a:r>
                    </a:p>
                  </a:txBody>
                  <a:tcPr marL="9525" marR="9525" marT="9525" marB="0" anchor="ctr">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19.74%</a:t>
                      </a:r>
                    </a:p>
                  </a:txBody>
                  <a:tcPr marL="9525" marR="274320" marT="9525" marB="0" anchor="ctr">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31.92%</a:t>
                      </a:r>
                    </a:p>
                  </a:txBody>
                  <a:tcPr marL="9525" marR="274320" marT="9525" marB="0" anchor="ctr">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15.64%</a:t>
                      </a:r>
                    </a:p>
                  </a:txBody>
                  <a:tcPr marL="9525" marR="274320" marT="9525" marB="0" anchor="ctr">
                    <a:lnL>
                      <a:noFill/>
                    </a:lnL>
                    <a:lnR>
                      <a:noFill/>
                    </a:lnR>
                    <a:lnT>
                      <a:noFill/>
                    </a:lnT>
                    <a:lnB>
                      <a:noFill/>
                    </a:lnB>
                  </a:tcPr>
                </a:tc>
                <a:extLst>
                  <a:ext uri="{0D108BD9-81ED-4DB2-BD59-A6C34878D82A}">
                    <a16:rowId xmlns:a16="http://schemas.microsoft.com/office/drawing/2014/main" val="3139603097"/>
                  </a:ext>
                </a:extLst>
              </a:tr>
              <a:tr h="287139">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08/11/89</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354</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FF0000"/>
                          </a:solidFill>
                          <a:effectLst/>
                          <a:latin typeface="Calibri" panose="020F0502020204030204" pitchFamily="34" charset="0"/>
                          <a:cs typeface="Calibri" panose="020F0502020204030204" pitchFamily="34" charset="0"/>
                        </a:rPr>
                        <a:t>-1.62%</a:t>
                      </a:r>
                    </a:p>
                  </a:txBody>
                  <a:tcPr marL="9525" marR="274320"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0.67%</a:t>
                      </a:r>
                    </a:p>
                  </a:txBody>
                  <a:tcPr marL="9525" marR="274320"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10.32%</a:t>
                      </a:r>
                    </a:p>
                  </a:txBody>
                  <a:tcPr marL="9525" marR="274320" marT="9525"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2106927535"/>
                  </a:ext>
                </a:extLst>
              </a:tr>
              <a:tr h="287139">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05/26/98</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1,040</a:t>
                      </a:r>
                    </a:p>
                  </a:txBody>
                  <a:tcPr marL="9525" marR="9525" marT="9525" marB="0" anchor="ctr">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8.94%</a:t>
                      </a:r>
                    </a:p>
                  </a:txBody>
                  <a:tcPr marL="9525" marR="274320" marT="9525" marB="0" anchor="ctr">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20.95%</a:t>
                      </a:r>
                    </a:p>
                  </a:txBody>
                  <a:tcPr marL="9525" marR="274320" marT="9525" marB="0" anchor="ctr">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6.65%</a:t>
                      </a:r>
                    </a:p>
                  </a:txBody>
                  <a:tcPr marL="9525" marR="274320" marT="9525" marB="0" anchor="ctr">
                    <a:lnL>
                      <a:noFill/>
                    </a:lnL>
                    <a:lnR>
                      <a:noFill/>
                    </a:lnR>
                    <a:lnT>
                      <a:noFill/>
                    </a:lnT>
                    <a:lnB>
                      <a:noFill/>
                    </a:lnB>
                  </a:tcPr>
                </a:tc>
                <a:extLst>
                  <a:ext uri="{0D108BD9-81ED-4DB2-BD59-A6C34878D82A}">
                    <a16:rowId xmlns:a16="http://schemas.microsoft.com/office/drawing/2014/main" val="2507456256"/>
                  </a:ext>
                </a:extLst>
              </a:tr>
              <a:tr h="287139">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02/02/00</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423</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2.69%</a:t>
                      </a:r>
                    </a:p>
                  </a:txBody>
                  <a:tcPr marL="9525" marR="274320"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FF0000"/>
                          </a:solidFill>
                          <a:effectLst/>
                          <a:latin typeface="Calibri" panose="020F0502020204030204" pitchFamily="34" charset="0"/>
                          <a:cs typeface="Calibri" panose="020F0502020204030204" pitchFamily="34" charset="0"/>
                        </a:rPr>
                        <a:t>-1.39%</a:t>
                      </a:r>
                    </a:p>
                  </a:txBody>
                  <a:tcPr marL="9525" marR="274320"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FF0000"/>
                          </a:solidFill>
                          <a:effectLst/>
                          <a:latin typeface="Calibri" panose="020F0502020204030204" pitchFamily="34" charset="0"/>
                          <a:cs typeface="Calibri" panose="020F0502020204030204" pitchFamily="34" charset="0"/>
                        </a:rPr>
                        <a:t>-14.14%</a:t>
                      </a:r>
                    </a:p>
                  </a:txBody>
                  <a:tcPr marL="9525" marR="274320" marT="9525"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2863979846"/>
                  </a:ext>
                </a:extLst>
              </a:tr>
              <a:tr h="287139">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12/27/05</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734</a:t>
                      </a:r>
                    </a:p>
                  </a:txBody>
                  <a:tcPr marL="9525" marR="9525" marT="9525" marB="0" anchor="ctr">
                    <a:lnL>
                      <a:noFill/>
                    </a:lnL>
                    <a:lnR>
                      <a:noFill/>
                    </a:lnR>
                    <a:lnT>
                      <a:noFill/>
                    </a:lnT>
                    <a:lnB>
                      <a:noFill/>
                    </a:lnB>
                  </a:tcPr>
                </a:tc>
                <a:tc>
                  <a:txBody>
                    <a:bodyPr/>
                    <a:lstStyle/>
                    <a:p>
                      <a:pPr algn="r" fontAlgn="b"/>
                      <a:r>
                        <a:rPr lang="en-US" sz="1000" b="0" i="0" u="none" strike="noStrike">
                          <a:solidFill>
                            <a:srgbClr val="FF0000"/>
                          </a:solidFill>
                          <a:effectLst/>
                          <a:latin typeface="Calibri" panose="020F0502020204030204" pitchFamily="34" charset="0"/>
                          <a:cs typeface="Calibri" panose="020F0502020204030204" pitchFamily="34" charset="0"/>
                        </a:rPr>
                        <a:t>-0.46%</a:t>
                      </a:r>
                    </a:p>
                  </a:txBody>
                  <a:tcPr marL="9525" marR="274320" marT="9525" marB="0" anchor="ctr">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15.73%</a:t>
                      </a:r>
                    </a:p>
                  </a:txBody>
                  <a:tcPr marL="9525" marR="274320" marT="9525" marB="0" anchor="ctr">
                    <a:lnL>
                      <a:noFill/>
                    </a:lnL>
                    <a:lnR>
                      <a:noFill/>
                    </a:lnR>
                    <a:lnT>
                      <a:noFill/>
                    </a:lnT>
                    <a:lnB>
                      <a:noFill/>
                    </a:lnB>
                  </a:tcPr>
                </a:tc>
                <a:tc>
                  <a:txBody>
                    <a:bodyPr/>
                    <a:lstStyle/>
                    <a:p>
                      <a:pPr algn="r" fontAlgn="b"/>
                      <a:r>
                        <a:rPr lang="en-US" sz="1000" b="0" i="0" u="none" strike="noStrike">
                          <a:solidFill>
                            <a:srgbClr val="FF0000"/>
                          </a:solidFill>
                          <a:effectLst/>
                          <a:latin typeface="Calibri" panose="020F0502020204030204" pitchFamily="34" charset="0"/>
                          <a:cs typeface="Calibri" panose="020F0502020204030204" pitchFamily="34" charset="0"/>
                        </a:rPr>
                        <a:t>-9.59%</a:t>
                      </a:r>
                    </a:p>
                  </a:txBody>
                  <a:tcPr marL="9525" marR="274320" marT="9525" marB="0" anchor="ctr">
                    <a:lnL>
                      <a:noFill/>
                    </a:lnL>
                    <a:lnR>
                      <a:noFill/>
                    </a:lnR>
                    <a:lnT>
                      <a:noFill/>
                    </a:lnT>
                    <a:lnB>
                      <a:noFill/>
                    </a:lnB>
                  </a:tcPr>
                </a:tc>
                <a:extLst>
                  <a:ext uri="{0D108BD9-81ED-4DB2-BD59-A6C34878D82A}">
                    <a16:rowId xmlns:a16="http://schemas.microsoft.com/office/drawing/2014/main" val="1520703830"/>
                  </a:ext>
                </a:extLst>
              </a:tr>
              <a:tr h="287139">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04/13/07</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262</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8.48%</a:t>
                      </a:r>
                    </a:p>
                  </a:txBody>
                  <a:tcPr marL="9525" marR="274320"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FF0000"/>
                          </a:solidFill>
                          <a:effectLst/>
                          <a:latin typeface="Calibri" panose="020F0502020204030204" pitchFamily="34" charset="0"/>
                          <a:cs typeface="Calibri" panose="020F0502020204030204" pitchFamily="34" charset="0"/>
                        </a:rPr>
                        <a:t>-6.38%</a:t>
                      </a:r>
                    </a:p>
                  </a:txBody>
                  <a:tcPr marL="9525" marR="274320"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FF0000"/>
                          </a:solidFill>
                          <a:effectLst/>
                          <a:latin typeface="Calibri" panose="020F0502020204030204" pitchFamily="34" charset="0"/>
                          <a:cs typeface="Calibri" panose="020F0502020204030204" pitchFamily="34" charset="0"/>
                        </a:rPr>
                        <a:t>-4.13%</a:t>
                      </a:r>
                    </a:p>
                  </a:txBody>
                  <a:tcPr marL="9525" marR="274320" marT="9525"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031740551"/>
                  </a:ext>
                </a:extLst>
              </a:tr>
              <a:tr h="287139">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08/26/19</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cs typeface="Calibri" panose="020F0502020204030204" pitchFamily="34" charset="0"/>
                        </a:rPr>
                        <a:t>187</a:t>
                      </a:r>
                    </a:p>
                  </a:txBody>
                  <a:tcPr marL="9525" marR="9525" marT="9525" marB="0" anchor="ctr">
                    <a:lnL>
                      <a:noFill/>
                    </a:lnL>
                    <a:lnR>
                      <a:noFill/>
                    </a:lnR>
                    <a:lnT>
                      <a:noFill/>
                    </a:lnT>
                    <a:lnB>
                      <a:noFill/>
                    </a:lnB>
                  </a:tcPr>
                </a:tc>
                <a:tc>
                  <a:txBody>
                    <a:bodyPr/>
                    <a:lstStyle/>
                    <a:p>
                      <a:pPr algn="r" fontAlgn="b"/>
                      <a:r>
                        <a:rPr lang="en-US" sz="1000" b="0" i="0" u="none" strike="noStrike" dirty="0">
                          <a:solidFill>
                            <a:srgbClr val="000000"/>
                          </a:solidFill>
                          <a:effectLst/>
                          <a:latin typeface="Calibri" panose="020F0502020204030204" pitchFamily="34" charset="0"/>
                          <a:cs typeface="Calibri" panose="020F0502020204030204" pitchFamily="34" charset="0"/>
                        </a:rPr>
                        <a:t>13.14%</a:t>
                      </a:r>
                    </a:p>
                  </a:txBody>
                  <a:tcPr marL="9525" marR="274320" marT="9525" marB="0" anchor="ctr">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cs typeface="Calibri" panose="020F0502020204030204" pitchFamily="34" charset="0"/>
                        </a:rPr>
                        <a:t>21.96%</a:t>
                      </a:r>
                    </a:p>
                  </a:txBody>
                  <a:tcPr marL="9525" marR="274320" marT="9525" marB="0" anchor="ctr">
                    <a:lnL>
                      <a:noFill/>
                    </a:lnL>
                    <a:lnR>
                      <a:noFill/>
                    </a:lnR>
                    <a:lnT>
                      <a:noFill/>
                    </a:lnT>
                    <a:lnB>
                      <a:noFill/>
                    </a:lnB>
                  </a:tcPr>
                </a:tc>
                <a:tc>
                  <a:txBody>
                    <a:bodyPr/>
                    <a:lstStyle/>
                    <a:p>
                      <a:pPr algn="r" fontAlgn="b"/>
                      <a:r>
                        <a:rPr lang="en-US" sz="1000" b="0" i="1" u="none" strike="noStrike" dirty="0">
                          <a:solidFill>
                            <a:schemeClr val="tx1">
                              <a:lumMod val="60000"/>
                              <a:lumOff val="40000"/>
                            </a:schemeClr>
                          </a:solidFill>
                          <a:effectLst/>
                          <a:latin typeface="Calibri" panose="020F0502020204030204" pitchFamily="34" charset="0"/>
                          <a:cs typeface="Calibri" panose="020F0502020204030204" pitchFamily="34" charset="0"/>
                        </a:rPr>
                        <a:t>n/a</a:t>
                      </a:r>
                    </a:p>
                  </a:txBody>
                  <a:tcPr marL="9525" marR="274320" marT="9525" marB="0" anchor="ctr">
                    <a:lnL>
                      <a:noFill/>
                    </a:lnL>
                    <a:lnR>
                      <a:noFill/>
                    </a:lnR>
                    <a:lnT>
                      <a:noFill/>
                    </a:lnT>
                    <a:lnB>
                      <a:noFill/>
                    </a:lnB>
                  </a:tcPr>
                </a:tc>
                <a:extLst>
                  <a:ext uri="{0D108BD9-81ED-4DB2-BD59-A6C34878D82A}">
                    <a16:rowId xmlns:a16="http://schemas.microsoft.com/office/drawing/2014/main" val="1904078658"/>
                  </a:ext>
                </a:extLst>
              </a:tr>
            </a:tbl>
          </a:graphicData>
        </a:graphic>
      </p:graphicFrame>
      <p:pic>
        <p:nvPicPr>
          <p:cNvPr id="13" name="Picture 12" descr="Icon&#10;&#10;Description automatically generated">
            <a:extLst>
              <a:ext uri="{FF2B5EF4-FFF2-40B4-BE49-F238E27FC236}">
                <a16:creationId xmlns:a16="http://schemas.microsoft.com/office/drawing/2014/main" id="{C7F701AF-7E5E-794E-B825-534FE04EF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432" y="19456"/>
            <a:ext cx="945924" cy="1261232"/>
          </a:xfrm>
          <a:prstGeom prst="rect">
            <a:avLst/>
          </a:prstGeom>
        </p:spPr>
      </p:pic>
      <p:sp>
        <p:nvSpPr>
          <p:cNvPr id="15" name="Rectangle 4">
            <a:extLst>
              <a:ext uri="{FF2B5EF4-FFF2-40B4-BE49-F238E27FC236}">
                <a16:creationId xmlns:a16="http://schemas.microsoft.com/office/drawing/2014/main" id="{9BFB510E-C4C5-F447-8DF4-47EDCE1ABFF6}"/>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Tree>
    <p:extLst>
      <p:ext uri="{BB962C8B-B14F-4D97-AF65-F5344CB8AC3E}">
        <p14:creationId xmlns:p14="http://schemas.microsoft.com/office/powerpoint/2010/main" val="3941039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dirty="0">
                <a:solidFill>
                  <a:srgbClr val="5B6770"/>
                </a:solidFill>
                <a:latin typeface="Arial" panose="020B0604020202020204" pitchFamily="34" charset="0"/>
                <a:cs typeface="Arial" panose="020B0604020202020204" pitchFamily="34" charset="0"/>
              </a:rPr>
              <a:t>Mortgage Rates Respond</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14</a:t>
            </a:fld>
            <a:endParaRPr lang="en-US"/>
          </a:p>
        </p:txBody>
      </p:sp>
      <p:sp>
        <p:nvSpPr>
          <p:cNvPr id="9" name="TextBox 8">
            <a:extLst>
              <a:ext uri="{FF2B5EF4-FFF2-40B4-BE49-F238E27FC236}">
                <a16:creationId xmlns:a16="http://schemas.microsoft.com/office/drawing/2014/main" id="{FF279813-AB72-4897-AECB-D8FEAB4FFD9A}"/>
              </a:ext>
            </a:extLst>
          </p:cNvPr>
          <p:cNvSpPr txBox="1"/>
          <p:nvPr/>
        </p:nvSpPr>
        <p:spPr>
          <a:xfrm>
            <a:off x="4887674" y="1198960"/>
            <a:ext cx="6466126" cy="338554"/>
          </a:xfrm>
          <a:prstGeom prst="rect">
            <a:avLst/>
          </a:prstGeom>
          <a:noFill/>
        </p:spPr>
        <p:txBody>
          <a:bodyPr wrap="square" rtlCol="0">
            <a:spAutoFit/>
          </a:bodyPr>
          <a:lstStyle/>
          <a:p>
            <a:r>
              <a:rPr lang="en-US" sz="1600" cap="all" dirty="0">
                <a:latin typeface="Calibri" panose="020F0502020204030204" pitchFamily="34" charset="0"/>
                <a:cs typeface="Calibri" panose="020F0502020204030204" pitchFamily="34" charset="0"/>
              </a:rPr>
              <a:t>Mortgage rates surge, putting pressure on housing market</a:t>
            </a:r>
          </a:p>
        </p:txBody>
      </p:sp>
      <p:sp>
        <p:nvSpPr>
          <p:cNvPr id="10" name="TextBox 9">
            <a:extLst>
              <a:ext uri="{FF2B5EF4-FFF2-40B4-BE49-F238E27FC236}">
                <a16:creationId xmlns:a16="http://schemas.microsoft.com/office/drawing/2014/main" id="{0A23196C-D85C-40BA-9421-6ADA1D7F1FD6}"/>
              </a:ext>
            </a:extLst>
          </p:cNvPr>
          <p:cNvSpPr txBox="1"/>
          <p:nvPr/>
        </p:nvSpPr>
        <p:spPr>
          <a:xfrm>
            <a:off x="4887674" y="1486407"/>
            <a:ext cx="6466126"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Average U.S. 30-year fixed mortgage rate, December 31, 2019 to March 31, 2022</a:t>
            </a:r>
          </a:p>
        </p:txBody>
      </p:sp>
      <p:sp>
        <p:nvSpPr>
          <p:cNvPr id="11" name="Rectangle 10">
            <a:extLst>
              <a:ext uri="{FF2B5EF4-FFF2-40B4-BE49-F238E27FC236}">
                <a16:creationId xmlns:a16="http://schemas.microsoft.com/office/drawing/2014/main" id="{3DB536C5-E301-439F-A605-0B00C0731A92}"/>
              </a:ext>
            </a:extLst>
          </p:cNvPr>
          <p:cNvSpPr/>
          <p:nvPr/>
        </p:nvSpPr>
        <p:spPr>
          <a:xfrm>
            <a:off x="1117419" y="1123407"/>
            <a:ext cx="3352800" cy="4336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A63EF23-D423-4F85-BD39-76E71D01EC9A}"/>
              </a:ext>
            </a:extLst>
          </p:cNvPr>
          <p:cNvSpPr txBox="1"/>
          <p:nvPr/>
        </p:nvSpPr>
        <p:spPr>
          <a:xfrm>
            <a:off x="1381941" y="1327532"/>
            <a:ext cx="2959240" cy="3827458"/>
          </a:xfrm>
          <a:prstGeom prst="rect">
            <a:avLst/>
          </a:prstGeom>
          <a:noFill/>
          <a:ln>
            <a:solidFill>
              <a:schemeClr val="bg1">
                <a:lumMod val="95000"/>
              </a:schemeClr>
            </a:solidFill>
          </a:ln>
        </p:spPr>
        <p:txBody>
          <a:bodyPr wrap="square" rtlCol="0">
            <a:spAutoFit/>
          </a:bodyPr>
          <a:lstStyle/>
          <a:p>
            <a:pPr>
              <a:lnSpc>
                <a:spcPct val="120000"/>
              </a:lnSpc>
              <a:spcBef>
                <a:spcPts val="600"/>
              </a:spcBef>
            </a:pPr>
            <a:r>
              <a:rPr lang="en-US" sz="1300" spc="300" dirty="0">
                <a:solidFill>
                  <a:srgbClr val="5B6770"/>
                </a:solidFill>
                <a:latin typeface="Calibri" panose="020F0502020204030204" pitchFamily="34" charset="0"/>
                <a:cs typeface="Calibri" panose="020F0502020204030204" pitchFamily="34" charset="0"/>
              </a:rPr>
              <a:t>WHAT DOES IT MEAN?</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Average rates on 30-year fixed mortgages have shot up recently, increasing over 100 basis points since the end of January and pushing the average to the highest since 2011.</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The increase in borrowing costs would typically dampen a hot housing market and put downward pressure on prices but continued low inventories may lessen these impacts.</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According to data from the Mortgage Bankers Association, refinancing applications have already begun to cool, though purchase applications, while off their peak, are showing initial resilience to the increased rates.</a:t>
            </a:r>
          </a:p>
        </p:txBody>
      </p:sp>
      <p:sp>
        <p:nvSpPr>
          <p:cNvPr id="14" name="Rectangle 13">
            <a:extLst>
              <a:ext uri="{FF2B5EF4-FFF2-40B4-BE49-F238E27FC236}">
                <a16:creationId xmlns:a16="http://schemas.microsoft.com/office/drawing/2014/main" id="{6579930F-4B2F-4C84-BEEE-7157C66EA6F4}"/>
              </a:ext>
            </a:extLst>
          </p:cNvPr>
          <p:cNvSpPr/>
          <p:nvPr/>
        </p:nvSpPr>
        <p:spPr>
          <a:xfrm>
            <a:off x="838200" y="6115848"/>
            <a:ext cx="9972673" cy="584775"/>
          </a:xfrm>
          <a:prstGeom prst="rect">
            <a:avLst/>
          </a:prstGeom>
          <a:noFill/>
        </p:spPr>
        <p:txBody>
          <a:bodyPr wrap="square" anchor="b">
            <a:spAutoFit/>
          </a:bodyPr>
          <a:lstStyle/>
          <a:p>
            <a:r>
              <a:rPr lang="en-US" sz="800" dirty="0">
                <a:latin typeface="Calibri" panose="020F0502020204030204" pitchFamily="34" charset="0"/>
                <a:cs typeface="Calibri" panose="020F0502020204030204" pitchFamily="34" charset="0"/>
              </a:rPr>
              <a:t>Source: Helios Quantitative Research, Bloomberg, </a:t>
            </a:r>
            <a:r>
              <a:rPr lang="en-US" sz="800" dirty="0" err="1">
                <a:latin typeface="Calibri" panose="020F0502020204030204" pitchFamily="34" charset="0"/>
                <a:cs typeface="Calibri" panose="020F0502020204030204" pitchFamily="34" charset="0"/>
              </a:rPr>
              <a:t>Bankrate.com</a:t>
            </a:r>
            <a:endParaRPr lang="en-US" sz="800" dirty="0">
              <a:latin typeface="Calibri" panose="020F0502020204030204" pitchFamily="34" charset="0"/>
              <a:cs typeface="Calibri" panose="020F0502020204030204" pitchFamily="34" charset="0"/>
            </a:endParaRPr>
          </a:p>
          <a:p>
            <a:r>
              <a:rPr lang="en-US" sz="8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p>
        </p:txBody>
      </p:sp>
      <p:pic>
        <p:nvPicPr>
          <p:cNvPr id="4" name="Picture 3">
            <a:extLst>
              <a:ext uri="{FF2B5EF4-FFF2-40B4-BE49-F238E27FC236}">
                <a16:creationId xmlns:a16="http://schemas.microsoft.com/office/drawing/2014/main" id="{9D3BEF43-4212-4E7C-8834-85FFEA0C9FC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887674" y="1828661"/>
            <a:ext cx="5511262" cy="3200677"/>
          </a:xfrm>
          <a:prstGeom prst="rect">
            <a:avLst/>
          </a:prstGeom>
          <a:effectLst>
            <a:outerShdw blurRad="50800" dist="38100" dir="2700000" algn="tl" rotWithShape="0">
              <a:prstClr val="black">
                <a:alpha val="40000"/>
              </a:prstClr>
            </a:outerShdw>
          </a:effectLst>
        </p:spPr>
      </p:pic>
      <p:pic>
        <p:nvPicPr>
          <p:cNvPr id="13" name="Picture 12" descr="Icon&#10;&#10;Description automatically generated">
            <a:extLst>
              <a:ext uri="{FF2B5EF4-FFF2-40B4-BE49-F238E27FC236}">
                <a16:creationId xmlns:a16="http://schemas.microsoft.com/office/drawing/2014/main" id="{266AD2E6-6735-D349-8534-5BEBF3AB2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8432" y="19456"/>
            <a:ext cx="945924" cy="1261232"/>
          </a:xfrm>
          <a:prstGeom prst="rect">
            <a:avLst/>
          </a:prstGeom>
        </p:spPr>
      </p:pic>
      <p:sp>
        <p:nvSpPr>
          <p:cNvPr id="15" name="Rectangle 4">
            <a:extLst>
              <a:ext uri="{FF2B5EF4-FFF2-40B4-BE49-F238E27FC236}">
                <a16:creationId xmlns:a16="http://schemas.microsoft.com/office/drawing/2014/main" id="{5A3B4340-F93A-2D42-88E7-4E53E257DF7D}"/>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Tree>
    <p:extLst>
      <p:ext uri="{BB962C8B-B14F-4D97-AF65-F5344CB8AC3E}">
        <p14:creationId xmlns:p14="http://schemas.microsoft.com/office/powerpoint/2010/main" val="1513848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8026AB-D316-49EC-BE0C-6F4B95B14EDA}"/>
              </a:ext>
            </a:extLst>
          </p:cNvPr>
          <p:cNvSpPr/>
          <p:nvPr/>
        </p:nvSpPr>
        <p:spPr>
          <a:xfrm>
            <a:off x="4887674" y="1851897"/>
            <a:ext cx="5577840" cy="34747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dirty="0">
                <a:solidFill>
                  <a:srgbClr val="5B6770"/>
                </a:solidFill>
                <a:latin typeface="Arial" panose="020B0604020202020204" pitchFamily="34" charset="0"/>
                <a:cs typeface="Arial" panose="020B0604020202020204" pitchFamily="34" charset="0"/>
              </a:rPr>
              <a:t>Expectations on Fed Policy</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15</a:t>
            </a:fld>
            <a:endParaRPr lang="en-US"/>
          </a:p>
        </p:txBody>
      </p:sp>
      <p:sp>
        <p:nvSpPr>
          <p:cNvPr id="9" name="TextBox 8">
            <a:extLst>
              <a:ext uri="{FF2B5EF4-FFF2-40B4-BE49-F238E27FC236}">
                <a16:creationId xmlns:a16="http://schemas.microsoft.com/office/drawing/2014/main" id="{FF279813-AB72-4897-AECB-D8FEAB4FFD9A}"/>
              </a:ext>
            </a:extLst>
          </p:cNvPr>
          <p:cNvSpPr txBox="1"/>
          <p:nvPr/>
        </p:nvSpPr>
        <p:spPr>
          <a:xfrm>
            <a:off x="4887674" y="1198960"/>
            <a:ext cx="6466126" cy="369332"/>
          </a:xfrm>
          <a:prstGeom prst="rect">
            <a:avLst/>
          </a:prstGeom>
          <a:noFill/>
        </p:spPr>
        <p:txBody>
          <a:bodyPr wrap="square" rtlCol="0">
            <a:spAutoFit/>
          </a:bodyPr>
          <a:lstStyle/>
          <a:p>
            <a:r>
              <a:rPr lang="en-US" cap="all" dirty="0">
                <a:latin typeface="Calibri" panose="020F0502020204030204" pitchFamily="34" charset="0"/>
                <a:cs typeface="Calibri" panose="020F0502020204030204" pitchFamily="34" charset="0"/>
              </a:rPr>
              <a:t>Market Now Multiple 50 bps hikes</a:t>
            </a:r>
          </a:p>
        </p:txBody>
      </p:sp>
      <p:sp>
        <p:nvSpPr>
          <p:cNvPr id="10" name="TextBox 9">
            <a:extLst>
              <a:ext uri="{FF2B5EF4-FFF2-40B4-BE49-F238E27FC236}">
                <a16:creationId xmlns:a16="http://schemas.microsoft.com/office/drawing/2014/main" id="{0A23196C-D85C-40BA-9421-6ADA1D7F1FD6}"/>
              </a:ext>
            </a:extLst>
          </p:cNvPr>
          <p:cNvSpPr txBox="1"/>
          <p:nvPr/>
        </p:nvSpPr>
        <p:spPr>
          <a:xfrm>
            <a:off x="4887674" y="1486407"/>
            <a:ext cx="6466126"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Probabilities of Fed rate policy target, derived from Fed futures market</a:t>
            </a:r>
          </a:p>
        </p:txBody>
      </p:sp>
      <p:sp>
        <p:nvSpPr>
          <p:cNvPr id="11" name="Rectangle 10">
            <a:extLst>
              <a:ext uri="{FF2B5EF4-FFF2-40B4-BE49-F238E27FC236}">
                <a16:creationId xmlns:a16="http://schemas.microsoft.com/office/drawing/2014/main" id="{3DB536C5-E301-439F-A605-0B00C0731A92}"/>
              </a:ext>
            </a:extLst>
          </p:cNvPr>
          <p:cNvSpPr/>
          <p:nvPr/>
        </p:nvSpPr>
        <p:spPr>
          <a:xfrm>
            <a:off x="1117419" y="1123407"/>
            <a:ext cx="3352800" cy="4336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12" name="TextBox 11">
            <a:extLst>
              <a:ext uri="{FF2B5EF4-FFF2-40B4-BE49-F238E27FC236}">
                <a16:creationId xmlns:a16="http://schemas.microsoft.com/office/drawing/2014/main" id="{2A63EF23-D423-4F85-BD39-76E71D01EC9A}"/>
              </a:ext>
            </a:extLst>
          </p:cNvPr>
          <p:cNvSpPr txBox="1"/>
          <p:nvPr/>
        </p:nvSpPr>
        <p:spPr>
          <a:xfrm>
            <a:off x="1381941" y="1327532"/>
            <a:ext cx="2959240" cy="3218060"/>
          </a:xfrm>
          <a:prstGeom prst="rect">
            <a:avLst/>
          </a:prstGeom>
          <a:noFill/>
          <a:ln>
            <a:solidFill>
              <a:schemeClr val="bg1">
                <a:lumMod val="95000"/>
              </a:schemeClr>
            </a:solidFill>
          </a:ln>
        </p:spPr>
        <p:txBody>
          <a:bodyPr wrap="square" rtlCol="0">
            <a:spAutoFit/>
          </a:bodyPr>
          <a:lstStyle/>
          <a:p>
            <a:pPr>
              <a:lnSpc>
                <a:spcPct val="120000"/>
              </a:lnSpc>
              <a:spcBef>
                <a:spcPts val="600"/>
              </a:spcBef>
            </a:pPr>
            <a:r>
              <a:rPr lang="en-US" sz="1300" spc="300" dirty="0">
                <a:solidFill>
                  <a:srgbClr val="5B6770"/>
                </a:solidFill>
                <a:latin typeface="Calibri" panose="020F0502020204030204" pitchFamily="34" charset="0"/>
                <a:cs typeface="Calibri" panose="020F0502020204030204" pitchFamily="34" charset="0"/>
              </a:rPr>
              <a:t>WHAT DOES IT MEAN?</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The market still has its eyes focused on Fed policy and how quickly rates may change throughout the year to combat inflation. </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Over the last few months, we have seen expectations shift quickly and the market is now expecting multiple 50 basis point rate hikes this year.</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At the current probabilities implied by the Fed futures market, by the end of the year, the Fed’s policy rate will be 2.50% to 2.75% This would signal a 250-basis point increase from where it stood just last month.</a:t>
            </a:r>
            <a:endParaRPr lang="en-US" sz="1100" dirty="0">
              <a:highlight>
                <a:srgbClr val="FFFF00"/>
              </a:highlight>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6579930F-4B2F-4C84-BEEE-7157C66EA6F4}"/>
              </a:ext>
            </a:extLst>
          </p:cNvPr>
          <p:cNvSpPr/>
          <p:nvPr/>
        </p:nvSpPr>
        <p:spPr>
          <a:xfrm>
            <a:off x="838200" y="6115848"/>
            <a:ext cx="9972673" cy="584775"/>
          </a:xfrm>
          <a:prstGeom prst="rect">
            <a:avLst/>
          </a:prstGeom>
          <a:noFill/>
        </p:spPr>
        <p:txBody>
          <a:bodyPr wrap="square" anchor="b">
            <a:spAutoFit/>
          </a:bodyPr>
          <a:lstStyle/>
          <a:p>
            <a:r>
              <a:rPr lang="en-US" sz="800" dirty="0">
                <a:latin typeface="Calibri" panose="020F0502020204030204" pitchFamily="34" charset="0"/>
                <a:cs typeface="Calibri" panose="020F0502020204030204" pitchFamily="34" charset="0"/>
              </a:rPr>
              <a:t>Source: Helios Quantitative Research, Bloomberg, CME </a:t>
            </a:r>
            <a:r>
              <a:rPr lang="en-US" sz="800" dirty="0" err="1">
                <a:latin typeface="Calibri" panose="020F0502020204030204" pitchFamily="34" charset="0"/>
                <a:cs typeface="Calibri" panose="020F0502020204030204" pitchFamily="34" charset="0"/>
              </a:rPr>
              <a:t>FedWatch</a:t>
            </a:r>
            <a:r>
              <a:rPr lang="en-US" sz="800" dirty="0">
                <a:latin typeface="Calibri" panose="020F0502020204030204" pitchFamily="34" charset="0"/>
                <a:cs typeface="Calibri" panose="020F0502020204030204" pitchFamily="34" charset="0"/>
              </a:rPr>
              <a:t> Tool from 03/31/22</a:t>
            </a:r>
          </a:p>
          <a:p>
            <a:r>
              <a:rPr lang="en-US" sz="8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p>
        </p:txBody>
      </p:sp>
      <p:graphicFrame>
        <p:nvGraphicFramePr>
          <p:cNvPr id="7" name="Table 6">
            <a:extLst>
              <a:ext uri="{FF2B5EF4-FFF2-40B4-BE49-F238E27FC236}">
                <a16:creationId xmlns:a16="http://schemas.microsoft.com/office/drawing/2014/main" id="{F6843E4E-2C8E-46B2-B3A5-131C364AA72A}"/>
              </a:ext>
            </a:extLst>
          </p:cNvPr>
          <p:cNvGraphicFramePr>
            <a:graphicFrameLocks noGrp="1"/>
          </p:cNvGraphicFramePr>
          <p:nvPr/>
        </p:nvGraphicFramePr>
        <p:xfrm>
          <a:off x="4887674" y="1886988"/>
          <a:ext cx="5511798" cy="3403446"/>
        </p:xfrm>
        <a:graphic>
          <a:graphicData uri="http://schemas.openxmlformats.org/drawingml/2006/table">
            <a:tbl>
              <a:tblPr/>
              <a:tblGrid>
                <a:gridCol w="1018588">
                  <a:extLst>
                    <a:ext uri="{9D8B030D-6E8A-4147-A177-3AD203B41FA5}">
                      <a16:colId xmlns:a16="http://schemas.microsoft.com/office/drawing/2014/main" val="2360077950"/>
                    </a:ext>
                  </a:extLst>
                </a:gridCol>
                <a:gridCol w="634634">
                  <a:extLst>
                    <a:ext uri="{9D8B030D-6E8A-4147-A177-3AD203B41FA5}">
                      <a16:colId xmlns:a16="http://schemas.microsoft.com/office/drawing/2014/main" val="1069802151"/>
                    </a:ext>
                  </a:extLst>
                </a:gridCol>
                <a:gridCol w="621942">
                  <a:extLst>
                    <a:ext uri="{9D8B030D-6E8A-4147-A177-3AD203B41FA5}">
                      <a16:colId xmlns:a16="http://schemas.microsoft.com/office/drawing/2014/main" val="2539272157"/>
                    </a:ext>
                  </a:extLst>
                </a:gridCol>
                <a:gridCol w="634634">
                  <a:extLst>
                    <a:ext uri="{9D8B030D-6E8A-4147-A177-3AD203B41FA5}">
                      <a16:colId xmlns:a16="http://schemas.microsoft.com/office/drawing/2014/main" val="4149113895"/>
                    </a:ext>
                  </a:extLst>
                </a:gridCol>
                <a:gridCol w="634634">
                  <a:extLst>
                    <a:ext uri="{9D8B030D-6E8A-4147-A177-3AD203B41FA5}">
                      <a16:colId xmlns:a16="http://schemas.microsoft.com/office/drawing/2014/main" val="3129403795"/>
                    </a:ext>
                  </a:extLst>
                </a:gridCol>
                <a:gridCol w="634634">
                  <a:extLst>
                    <a:ext uri="{9D8B030D-6E8A-4147-A177-3AD203B41FA5}">
                      <a16:colId xmlns:a16="http://schemas.microsoft.com/office/drawing/2014/main" val="4293144359"/>
                    </a:ext>
                  </a:extLst>
                </a:gridCol>
                <a:gridCol w="634634">
                  <a:extLst>
                    <a:ext uri="{9D8B030D-6E8A-4147-A177-3AD203B41FA5}">
                      <a16:colId xmlns:a16="http://schemas.microsoft.com/office/drawing/2014/main" val="3764765574"/>
                    </a:ext>
                  </a:extLst>
                </a:gridCol>
                <a:gridCol w="698098">
                  <a:extLst>
                    <a:ext uri="{9D8B030D-6E8A-4147-A177-3AD203B41FA5}">
                      <a16:colId xmlns:a16="http://schemas.microsoft.com/office/drawing/2014/main" val="3502040894"/>
                    </a:ext>
                  </a:extLst>
                </a:gridCol>
              </a:tblGrid>
              <a:tr h="236892">
                <a:tc>
                  <a:txBody>
                    <a:bodyPr/>
                    <a:lstStyle/>
                    <a:p>
                      <a:pPr algn="ctr" fontAlgn="ctr"/>
                      <a:r>
                        <a:rPr lang="en-US" sz="1000" b="1" i="0" u="none" strike="noStrike">
                          <a:solidFill>
                            <a:srgbClr val="000000"/>
                          </a:solidFill>
                          <a:effectLst/>
                          <a:latin typeface="Roboto" panose="02000000000000000000" pitchFamily="2" charset="0"/>
                        </a:rPr>
                        <a:t>3.25% - 3.50%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808080"/>
                          </a:solidFill>
                          <a:effectLst/>
                          <a:latin typeface="Roboto" panose="02000000000000000000" pitchFamily="2" charset="0"/>
                        </a:rPr>
                        <a:t>0.1%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2E1"/>
                    </a:solidFill>
                  </a:tcPr>
                </a:tc>
                <a:extLst>
                  <a:ext uri="{0D108BD9-81ED-4DB2-BD59-A6C34878D82A}">
                    <a16:rowId xmlns:a16="http://schemas.microsoft.com/office/drawing/2014/main" val="1188426927"/>
                  </a:ext>
                </a:extLst>
              </a:tr>
              <a:tr h="236892">
                <a:tc>
                  <a:txBody>
                    <a:bodyPr/>
                    <a:lstStyle/>
                    <a:p>
                      <a:pPr algn="ctr" fontAlgn="ctr"/>
                      <a:r>
                        <a:rPr lang="en-US" sz="1000" b="1" i="0" u="none" strike="noStrike">
                          <a:solidFill>
                            <a:srgbClr val="000000"/>
                          </a:solidFill>
                          <a:effectLst/>
                          <a:latin typeface="Roboto" panose="02000000000000000000" pitchFamily="2" charset="0"/>
                        </a:rPr>
                        <a:t>3.00% - 3.25%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808080"/>
                          </a:solidFill>
                          <a:effectLst/>
                          <a:latin typeface="Roboto" panose="02000000000000000000" pitchFamily="2" charset="0"/>
                        </a:rPr>
                        <a:t>3.5%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80184929"/>
                  </a:ext>
                </a:extLst>
              </a:tr>
              <a:tr h="236892">
                <a:tc>
                  <a:txBody>
                    <a:bodyPr/>
                    <a:lstStyle/>
                    <a:p>
                      <a:pPr algn="ctr" fontAlgn="ctr"/>
                      <a:r>
                        <a:rPr lang="en-US" sz="1000" b="1" i="0" u="none" strike="noStrike">
                          <a:solidFill>
                            <a:srgbClr val="000000"/>
                          </a:solidFill>
                          <a:effectLst/>
                          <a:latin typeface="Roboto" panose="02000000000000000000" pitchFamily="2" charset="0"/>
                        </a:rPr>
                        <a:t>2.75% - 3.00%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2E1"/>
                    </a:solidFill>
                  </a:tcPr>
                </a:tc>
                <a:tc>
                  <a:txBody>
                    <a:bodyPr/>
                    <a:lstStyle/>
                    <a:p>
                      <a:pPr algn="ctr" fontAlgn="ctr"/>
                      <a:r>
                        <a:rPr lang="en-US" sz="1000" b="0" i="0" u="none" strike="noStrike" dirty="0">
                          <a:solidFill>
                            <a:srgbClr val="808080"/>
                          </a:solidFill>
                          <a:effectLst/>
                          <a:latin typeface="Roboto" panose="02000000000000000000" pitchFamily="2" charset="0"/>
                        </a:rPr>
                        <a:t>22.3%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920160223"/>
                  </a:ext>
                </a:extLst>
              </a:tr>
              <a:tr h="236892">
                <a:tc>
                  <a:txBody>
                    <a:bodyPr/>
                    <a:lstStyle/>
                    <a:p>
                      <a:pPr algn="ctr" fontAlgn="ctr"/>
                      <a:r>
                        <a:rPr lang="en-US" sz="1000" b="1" i="0" u="none" strike="noStrike">
                          <a:solidFill>
                            <a:srgbClr val="000000"/>
                          </a:solidFill>
                          <a:effectLst/>
                          <a:latin typeface="Roboto" panose="02000000000000000000" pitchFamily="2" charset="0"/>
                        </a:rPr>
                        <a:t>2.50% - 2.75%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2E1"/>
                    </a:solidFill>
                  </a:tcPr>
                </a:tc>
                <a:tc>
                  <a:txBody>
                    <a:bodyPr/>
                    <a:lstStyle/>
                    <a:p>
                      <a:pPr algn="ctr" fontAlgn="ctr"/>
                      <a:r>
                        <a:rPr lang="en-US" sz="1000" b="0" i="0" u="none" strike="noStrike" dirty="0">
                          <a:solidFill>
                            <a:srgbClr val="808080"/>
                          </a:solidFill>
                          <a:effectLst/>
                          <a:latin typeface="Roboto" panose="02000000000000000000" pitchFamily="2" charset="0"/>
                        </a:rPr>
                        <a:t>7.3%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dirty="0">
                          <a:solidFill>
                            <a:srgbClr val="FFFFFF"/>
                          </a:solidFill>
                          <a:effectLst/>
                          <a:latin typeface="Roboto" panose="02000000000000000000" pitchFamily="2" charset="0"/>
                        </a:rPr>
                        <a:t>40.4%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4134096959"/>
                  </a:ext>
                </a:extLst>
              </a:tr>
              <a:tr h="236892">
                <a:tc>
                  <a:txBody>
                    <a:bodyPr/>
                    <a:lstStyle/>
                    <a:p>
                      <a:pPr algn="ctr" fontAlgn="ctr"/>
                      <a:r>
                        <a:rPr lang="en-US" sz="1000" b="1" i="0" u="none" strike="noStrike">
                          <a:solidFill>
                            <a:srgbClr val="000000"/>
                          </a:solidFill>
                          <a:effectLst/>
                          <a:latin typeface="Roboto" panose="02000000000000000000" pitchFamily="2" charset="0"/>
                        </a:rPr>
                        <a:t>2.25% - 2.50%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808080"/>
                          </a:solidFill>
                          <a:effectLst/>
                          <a:latin typeface="Roboto" panose="02000000000000000000" pitchFamily="2" charset="0"/>
                        </a:rPr>
                        <a:t>7.5%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dirty="0">
                          <a:solidFill>
                            <a:srgbClr val="808080"/>
                          </a:solidFill>
                          <a:effectLst/>
                          <a:latin typeface="Roboto" panose="02000000000000000000" pitchFamily="2" charset="0"/>
                        </a:rPr>
                        <a:t>40.3%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8102E">
                        <a:alpha val="61569"/>
                      </a:srgbClr>
                    </a:solidFill>
                  </a:tcPr>
                </a:tc>
                <a:tc>
                  <a:txBody>
                    <a:bodyPr/>
                    <a:lstStyle/>
                    <a:p>
                      <a:pPr algn="ctr" fontAlgn="ctr"/>
                      <a:r>
                        <a:rPr lang="en-US" sz="1000" b="0" i="0" u="none" strike="noStrike" dirty="0">
                          <a:solidFill>
                            <a:srgbClr val="808080"/>
                          </a:solidFill>
                          <a:effectLst/>
                          <a:latin typeface="Roboto" panose="02000000000000000000" pitchFamily="2" charset="0"/>
                        </a:rPr>
                        <a:t>27.2%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823321823"/>
                  </a:ext>
                </a:extLst>
              </a:tr>
              <a:tr h="236892">
                <a:tc>
                  <a:txBody>
                    <a:bodyPr/>
                    <a:lstStyle/>
                    <a:p>
                      <a:pPr algn="ctr" fontAlgn="ctr"/>
                      <a:r>
                        <a:rPr lang="en-US" sz="1000" b="1" i="0" u="none" strike="noStrike">
                          <a:solidFill>
                            <a:srgbClr val="000000"/>
                          </a:solidFill>
                          <a:effectLst/>
                          <a:latin typeface="Roboto" panose="02000000000000000000" pitchFamily="2" charset="0"/>
                        </a:rPr>
                        <a:t>2.00% - 2.25%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808080"/>
                          </a:solidFill>
                          <a:effectLst/>
                          <a:latin typeface="Roboto" panose="02000000000000000000" pitchFamily="2" charset="0"/>
                        </a:rPr>
                        <a:t>5.8%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dirty="0">
                          <a:solidFill>
                            <a:srgbClr val="FFFFFF"/>
                          </a:solidFill>
                          <a:effectLst/>
                          <a:latin typeface="Roboto" panose="02000000000000000000" pitchFamily="2" charset="0"/>
                        </a:rPr>
                        <a:t>41.3%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1" i="0" u="none" strike="noStrike" dirty="0">
                          <a:solidFill>
                            <a:srgbClr val="FFFFFF"/>
                          </a:solidFill>
                          <a:effectLst/>
                          <a:latin typeface="Roboto" panose="02000000000000000000" pitchFamily="2" charset="0"/>
                        </a:rPr>
                        <a:t>40.4%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dirty="0">
                          <a:solidFill>
                            <a:srgbClr val="808080"/>
                          </a:solidFill>
                          <a:effectLst/>
                          <a:latin typeface="Roboto" panose="02000000000000000000" pitchFamily="2" charset="0"/>
                        </a:rPr>
                        <a:t>6.3%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27298613"/>
                  </a:ext>
                </a:extLst>
              </a:tr>
              <a:tr h="236892">
                <a:tc>
                  <a:txBody>
                    <a:bodyPr/>
                    <a:lstStyle/>
                    <a:p>
                      <a:pPr algn="ctr" fontAlgn="ctr"/>
                      <a:r>
                        <a:rPr lang="en-US" sz="1000" b="1" i="0" u="none" strike="noStrike">
                          <a:solidFill>
                            <a:srgbClr val="000000"/>
                          </a:solidFill>
                          <a:effectLst/>
                          <a:latin typeface="Roboto" panose="02000000000000000000" pitchFamily="2" charset="0"/>
                        </a:rPr>
                        <a:t>1.75% - 2.00%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808080"/>
                          </a:solidFill>
                          <a:effectLst/>
                          <a:latin typeface="Roboto" panose="02000000000000000000" pitchFamily="2" charset="0"/>
                        </a:rPr>
                        <a:t>41.2%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8102E">
                        <a:alpha val="60000"/>
                      </a:srgbClr>
                    </a:solidFill>
                  </a:tcPr>
                </a:tc>
                <a:tc>
                  <a:txBody>
                    <a:bodyPr/>
                    <a:lstStyle/>
                    <a:p>
                      <a:pPr algn="ctr" fontAlgn="ctr"/>
                      <a:r>
                        <a:rPr lang="en-US" sz="1000" b="0" i="0" u="none" strike="noStrike" dirty="0">
                          <a:solidFill>
                            <a:srgbClr val="808080"/>
                          </a:solidFill>
                          <a:effectLst/>
                          <a:latin typeface="Roboto" panose="02000000000000000000" pitchFamily="2" charset="0"/>
                        </a:rPr>
                        <a:t>40.4%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8102E">
                        <a:alpha val="60392"/>
                      </a:srgbClr>
                    </a:solidFill>
                  </a:tcPr>
                </a:tc>
                <a:tc>
                  <a:txBody>
                    <a:bodyPr/>
                    <a:lstStyle/>
                    <a:p>
                      <a:pPr algn="ctr" fontAlgn="ctr"/>
                      <a:r>
                        <a:rPr lang="en-US" sz="1000" b="0" i="0" u="none" strike="noStrike" dirty="0">
                          <a:solidFill>
                            <a:srgbClr val="808080"/>
                          </a:solidFill>
                          <a:effectLst/>
                          <a:latin typeface="Roboto" panose="02000000000000000000" pitchFamily="2" charset="0"/>
                        </a:rPr>
                        <a:t>11.3%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808080"/>
                          </a:solidFill>
                          <a:effectLst/>
                          <a:latin typeface="Roboto" panose="02000000000000000000" pitchFamily="2" charset="0"/>
                        </a:rPr>
                        <a:t>0.2%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2E1"/>
                    </a:solidFill>
                  </a:tcPr>
                </a:tc>
                <a:extLst>
                  <a:ext uri="{0D108BD9-81ED-4DB2-BD59-A6C34878D82A}">
                    <a16:rowId xmlns:a16="http://schemas.microsoft.com/office/drawing/2014/main" val="93133764"/>
                  </a:ext>
                </a:extLst>
              </a:tr>
              <a:tr h="236892">
                <a:tc>
                  <a:txBody>
                    <a:bodyPr/>
                    <a:lstStyle/>
                    <a:p>
                      <a:pPr algn="ctr" fontAlgn="ctr"/>
                      <a:r>
                        <a:rPr lang="en-US" sz="1000" b="1" i="0" u="none" strike="noStrike">
                          <a:solidFill>
                            <a:srgbClr val="000000"/>
                          </a:solidFill>
                          <a:effectLst/>
                          <a:latin typeface="Roboto" panose="02000000000000000000" pitchFamily="2" charset="0"/>
                        </a:rPr>
                        <a:t>1.50% - 1.75%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1" i="0" u="none" strike="noStrike" dirty="0">
                          <a:solidFill>
                            <a:srgbClr val="FFFFFF"/>
                          </a:solidFill>
                          <a:effectLst/>
                          <a:latin typeface="Roboto" panose="02000000000000000000" pitchFamily="2" charset="0"/>
                        </a:rPr>
                        <a:t>41.9%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dirty="0">
                          <a:solidFill>
                            <a:srgbClr val="808080"/>
                          </a:solidFill>
                          <a:effectLst/>
                          <a:latin typeface="Roboto" panose="02000000000000000000" pitchFamily="2" charset="0"/>
                        </a:rPr>
                        <a:t>10.5%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808080"/>
                          </a:solidFill>
                          <a:effectLst/>
                          <a:latin typeface="Roboto" panose="02000000000000000000" pitchFamily="2" charset="0"/>
                        </a:rPr>
                        <a:t>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2E1"/>
                    </a:solidFill>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292549532"/>
                  </a:ext>
                </a:extLst>
              </a:tr>
              <a:tr h="236892">
                <a:tc>
                  <a:txBody>
                    <a:bodyPr/>
                    <a:lstStyle/>
                    <a:p>
                      <a:pPr algn="ctr" fontAlgn="ctr"/>
                      <a:r>
                        <a:rPr lang="en-US" sz="1000" b="1" i="0" u="none" strike="noStrike">
                          <a:solidFill>
                            <a:srgbClr val="000000"/>
                          </a:solidFill>
                          <a:effectLst/>
                          <a:latin typeface="Roboto" panose="02000000000000000000" pitchFamily="2" charset="0"/>
                        </a:rPr>
                        <a:t>1.25% - 1.50%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1" i="0" u="none" strike="noStrike" dirty="0">
                          <a:solidFill>
                            <a:srgbClr val="FFFFFF"/>
                          </a:solidFill>
                          <a:effectLst/>
                          <a:latin typeface="Roboto" panose="02000000000000000000" pitchFamily="2" charset="0"/>
                        </a:rPr>
                        <a:t>63.5%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dirty="0">
                          <a:solidFill>
                            <a:srgbClr val="808080"/>
                          </a:solidFill>
                          <a:effectLst/>
                          <a:latin typeface="Roboto" panose="02000000000000000000" pitchFamily="2" charset="0"/>
                        </a:rPr>
                        <a:t>11.1%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839723715"/>
                  </a:ext>
                </a:extLst>
              </a:tr>
              <a:tr h="236892">
                <a:tc>
                  <a:txBody>
                    <a:bodyPr/>
                    <a:lstStyle/>
                    <a:p>
                      <a:pPr algn="ctr" fontAlgn="ctr"/>
                      <a:r>
                        <a:rPr lang="en-US" sz="1000" b="1" i="0" u="none" strike="noStrike">
                          <a:solidFill>
                            <a:srgbClr val="000000"/>
                          </a:solidFill>
                          <a:effectLst/>
                          <a:latin typeface="Roboto" panose="02000000000000000000" pitchFamily="2" charset="0"/>
                        </a:rPr>
                        <a:t>1.00% - 1.25%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808080"/>
                          </a:solidFill>
                          <a:effectLst/>
                          <a:latin typeface="Roboto" panose="02000000000000000000" pitchFamily="2" charset="0"/>
                        </a:rPr>
                        <a:t>26.7%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653308535"/>
                  </a:ext>
                </a:extLst>
              </a:tr>
              <a:tr h="236892">
                <a:tc>
                  <a:txBody>
                    <a:bodyPr/>
                    <a:lstStyle/>
                    <a:p>
                      <a:pPr algn="ctr" fontAlgn="ctr"/>
                      <a:r>
                        <a:rPr lang="en-US" sz="1000" b="1" i="0" u="none" strike="noStrike">
                          <a:solidFill>
                            <a:srgbClr val="000000"/>
                          </a:solidFill>
                          <a:effectLst/>
                          <a:latin typeface="Roboto" panose="02000000000000000000" pitchFamily="2" charset="0"/>
                        </a:rPr>
                        <a:t>0.75% - 1.00%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1" i="0" u="none" strike="noStrike" dirty="0">
                          <a:solidFill>
                            <a:srgbClr val="FFFFFF"/>
                          </a:solidFill>
                          <a:effectLst/>
                          <a:latin typeface="Roboto" panose="02000000000000000000" pitchFamily="2" charset="0"/>
                        </a:rPr>
                        <a:t>68.8%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47513919"/>
                  </a:ext>
                </a:extLst>
              </a:tr>
              <a:tr h="236892">
                <a:tc>
                  <a:txBody>
                    <a:bodyPr/>
                    <a:lstStyle/>
                    <a:p>
                      <a:pPr algn="ctr" fontAlgn="ctr"/>
                      <a:r>
                        <a:rPr lang="en-US" sz="1000" b="1" i="0" u="none" strike="noStrike">
                          <a:solidFill>
                            <a:srgbClr val="000000"/>
                          </a:solidFill>
                          <a:effectLst/>
                          <a:latin typeface="Roboto" panose="02000000000000000000" pitchFamily="2" charset="0"/>
                        </a:rPr>
                        <a:t>0.50% - 0.75%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808080"/>
                          </a:solidFill>
                          <a:effectLst/>
                          <a:latin typeface="Roboto" panose="02000000000000000000" pitchFamily="2" charset="0"/>
                        </a:rPr>
                        <a:t>31.2%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789719313"/>
                  </a:ext>
                </a:extLst>
              </a:tr>
              <a:tr h="236892">
                <a:tc>
                  <a:txBody>
                    <a:bodyPr/>
                    <a:lstStyle/>
                    <a:p>
                      <a:pPr algn="ctr" fontAlgn="ctr"/>
                      <a:r>
                        <a:rPr lang="en-US" sz="1000" b="1" i="0" u="none" strike="noStrike">
                          <a:solidFill>
                            <a:srgbClr val="000000"/>
                          </a:solidFill>
                          <a:effectLst/>
                          <a:latin typeface="Roboto" panose="02000000000000000000" pitchFamily="2" charset="0"/>
                        </a:rPr>
                        <a:t>0.25% - 0.50%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dirty="0">
                          <a:solidFill>
                            <a:schemeClr val="bg1"/>
                          </a:solidFill>
                          <a:effectLst/>
                          <a:latin typeface="Roboto" panose="02000000000000000000" pitchFamily="2" charset="0"/>
                        </a:rPr>
                        <a:t>100.0%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808080"/>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9634646"/>
                  </a:ext>
                </a:extLst>
              </a:tr>
              <a:tr h="154891">
                <a:tc>
                  <a:txBody>
                    <a:bodyPr/>
                    <a:lstStyle/>
                    <a:p>
                      <a:pPr algn="l" fontAlgn="b"/>
                      <a:endParaRPr lang="en-US" sz="1000" b="0" i="0" u="none" strike="noStrike">
                        <a:solidFill>
                          <a:srgbClr val="000000"/>
                        </a:solidFill>
                        <a:effectLst/>
                        <a:latin typeface="Roboto" panose="02000000000000000000" pitchFamily="2" charset="0"/>
                      </a:endParaRPr>
                    </a:p>
                  </a:txBody>
                  <a:tcPr marL="9525" marR="9525" marT="9525" marB="0" anchor="b">
                    <a:lnL>
                      <a:noFill/>
                    </a:lnL>
                    <a:lnR>
                      <a:noFill/>
                    </a:lnR>
                    <a:lnT>
                      <a:noFill/>
                    </a:lnT>
                    <a:lnB>
                      <a:noFill/>
                    </a:lnB>
                  </a:tcPr>
                </a:tc>
                <a:tc>
                  <a:txBody>
                    <a:bodyPr/>
                    <a:lstStyle/>
                    <a:p>
                      <a:pPr algn="ctr" fontAlgn="ctr"/>
                      <a:r>
                        <a:rPr lang="en-US" sz="1000" b="0" i="0" u="none" strike="noStrike">
                          <a:solidFill>
                            <a:srgbClr val="000000"/>
                          </a:solidFill>
                          <a:effectLst/>
                          <a:latin typeface="Roboto" panose="02000000000000000000" pitchFamily="2" charset="0"/>
                        </a:rPr>
                        <a:t>Mar. 16</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May 4</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Jun. 15</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Jul. 27</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Sep. 21</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Nov. 2</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Dec. 14</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1099938606"/>
                  </a:ext>
                </a:extLst>
              </a:tr>
              <a:tr h="154891">
                <a:tc>
                  <a:txBody>
                    <a:bodyPr/>
                    <a:lstStyle/>
                    <a:p>
                      <a:pPr algn="l" fontAlgn="b"/>
                      <a:endParaRPr lang="en-US" sz="1000" b="0" i="0" u="none" strike="noStrike">
                        <a:solidFill>
                          <a:srgbClr val="000000"/>
                        </a:solidFill>
                        <a:effectLst/>
                        <a:latin typeface="Roboto" panose="02000000000000000000" pitchFamily="2" charset="0"/>
                      </a:endParaRPr>
                    </a:p>
                  </a:txBody>
                  <a:tcPr marL="9525" marR="9525" marT="9525" marB="0" anchor="b">
                    <a:lnL>
                      <a:noFill/>
                    </a:lnL>
                    <a:lnR>
                      <a:noFill/>
                    </a:lnR>
                    <a:lnT>
                      <a:noFill/>
                    </a:lnT>
                    <a:lnB>
                      <a:noFill/>
                    </a:lnB>
                  </a:tcPr>
                </a:tc>
                <a:tc gridSpan="7">
                  <a:txBody>
                    <a:bodyPr/>
                    <a:lstStyle/>
                    <a:p>
                      <a:pPr algn="ctr" fontAlgn="ctr"/>
                      <a:r>
                        <a:rPr lang="en-US" sz="1000" b="0" i="1" u="none" strike="noStrike" dirty="0">
                          <a:solidFill>
                            <a:srgbClr val="808080"/>
                          </a:solidFill>
                          <a:effectLst/>
                          <a:latin typeface="Roboto" panose="02000000000000000000" pitchFamily="2" charset="0"/>
                        </a:rPr>
                        <a:t>Meeting Date</a:t>
                      </a:r>
                    </a:p>
                  </a:txBody>
                  <a:tcPr marL="9525" marR="9525" marT="9525"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13535813"/>
                  </a:ext>
                </a:extLst>
              </a:tr>
            </a:tbl>
          </a:graphicData>
        </a:graphic>
      </p:graphicFrame>
      <p:pic>
        <p:nvPicPr>
          <p:cNvPr id="13" name="Picture 12" descr="Icon&#10;&#10;Description automatically generated">
            <a:extLst>
              <a:ext uri="{FF2B5EF4-FFF2-40B4-BE49-F238E27FC236}">
                <a16:creationId xmlns:a16="http://schemas.microsoft.com/office/drawing/2014/main" id="{9FD64390-C264-884D-9635-6C82CBF35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432" y="19456"/>
            <a:ext cx="945924" cy="1261232"/>
          </a:xfrm>
          <a:prstGeom prst="rect">
            <a:avLst/>
          </a:prstGeom>
        </p:spPr>
      </p:pic>
      <p:sp>
        <p:nvSpPr>
          <p:cNvPr id="15" name="Rectangle 4">
            <a:extLst>
              <a:ext uri="{FF2B5EF4-FFF2-40B4-BE49-F238E27FC236}">
                <a16:creationId xmlns:a16="http://schemas.microsoft.com/office/drawing/2014/main" id="{BFBC339A-0A5C-5345-884D-670B4010A4D3}"/>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Tree>
    <p:extLst>
      <p:ext uri="{BB962C8B-B14F-4D97-AF65-F5344CB8AC3E}">
        <p14:creationId xmlns:p14="http://schemas.microsoft.com/office/powerpoint/2010/main" val="4281951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sz="4000" dirty="0">
                <a:solidFill>
                  <a:srgbClr val="5B6770"/>
                </a:solidFill>
                <a:latin typeface="Arial" panose="020B0604020202020204" pitchFamily="34" charset="0"/>
                <a:cs typeface="Arial" panose="020B0604020202020204" pitchFamily="34" charset="0"/>
              </a:rPr>
              <a:t>Keeping An Eye On Inflation Expectations</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16</a:t>
            </a:fld>
            <a:endParaRPr lang="en-US"/>
          </a:p>
        </p:txBody>
      </p:sp>
      <p:sp>
        <p:nvSpPr>
          <p:cNvPr id="9" name="TextBox 8">
            <a:extLst>
              <a:ext uri="{FF2B5EF4-FFF2-40B4-BE49-F238E27FC236}">
                <a16:creationId xmlns:a16="http://schemas.microsoft.com/office/drawing/2014/main" id="{FF279813-AB72-4897-AECB-D8FEAB4FFD9A}"/>
              </a:ext>
            </a:extLst>
          </p:cNvPr>
          <p:cNvSpPr txBox="1"/>
          <p:nvPr/>
        </p:nvSpPr>
        <p:spPr>
          <a:xfrm>
            <a:off x="4887674" y="1198960"/>
            <a:ext cx="6466126" cy="369332"/>
          </a:xfrm>
          <a:prstGeom prst="rect">
            <a:avLst/>
          </a:prstGeom>
          <a:noFill/>
        </p:spPr>
        <p:txBody>
          <a:bodyPr wrap="square" rtlCol="0">
            <a:spAutoFit/>
          </a:bodyPr>
          <a:lstStyle/>
          <a:p>
            <a:r>
              <a:rPr lang="en-US" cap="all" dirty="0">
                <a:latin typeface="Calibri" panose="020F0502020204030204" pitchFamily="34" charset="0"/>
                <a:cs typeface="Calibri" panose="020F0502020204030204" pitchFamily="34" charset="0"/>
              </a:rPr>
              <a:t>Year-over-year Consumer price index (CPI) Expectations</a:t>
            </a:r>
          </a:p>
        </p:txBody>
      </p:sp>
      <p:sp>
        <p:nvSpPr>
          <p:cNvPr id="10" name="TextBox 9">
            <a:extLst>
              <a:ext uri="{FF2B5EF4-FFF2-40B4-BE49-F238E27FC236}">
                <a16:creationId xmlns:a16="http://schemas.microsoft.com/office/drawing/2014/main" id="{0A23196C-D85C-40BA-9421-6ADA1D7F1FD6}"/>
              </a:ext>
            </a:extLst>
          </p:cNvPr>
          <p:cNvSpPr txBox="1"/>
          <p:nvPr/>
        </p:nvSpPr>
        <p:spPr>
          <a:xfrm>
            <a:off x="4887674" y="1486407"/>
            <a:ext cx="6466126"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Economists surveyed by Bloomberg, latest as of March 31, 2022</a:t>
            </a:r>
          </a:p>
        </p:txBody>
      </p:sp>
      <p:sp>
        <p:nvSpPr>
          <p:cNvPr id="11" name="Rectangle 10">
            <a:extLst>
              <a:ext uri="{FF2B5EF4-FFF2-40B4-BE49-F238E27FC236}">
                <a16:creationId xmlns:a16="http://schemas.microsoft.com/office/drawing/2014/main" id="{3DB536C5-E301-439F-A605-0B00C0731A92}"/>
              </a:ext>
            </a:extLst>
          </p:cNvPr>
          <p:cNvSpPr/>
          <p:nvPr/>
        </p:nvSpPr>
        <p:spPr>
          <a:xfrm>
            <a:off x="1117419" y="1123407"/>
            <a:ext cx="3352800" cy="4336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A63EF23-D423-4F85-BD39-76E71D01EC9A}"/>
              </a:ext>
            </a:extLst>
          </p:cNvPr>
          <p:cNvSpPr txBox="1"/>
          <p:nvPr/>
        </p:nvSpPr>
        <p:spPr>
          <a:xfrm>
            <a:off x="1381941" y="1327532"/>
            <a:ext cx="2959240" cy="3218060"/>
          </a:xfrm>
          <a:prstGeom prst="rect">
            <a:avLst/>
          </a:prstGeom>
          <a:noFill/>
          <a:ln>
            <a:solidFill>
              <a:schemeClr val="bg1">
                <a:lumMod val="95000"/>
              </a:schemeClr>
            </a:solidFill>
          </a:ln>
        </p:spPr>
        <p:txBody>
          <a:bodyPr wrap="square" rtlCol="0">
            <a:spAutoFit/>
          </a:bodyPr>
          <a:lstStyle/>
          <a:p>
            <a:pPr>
              <a:lnSpc>
                <a:spcPct val="120000"/>
              </a:lnSpc>
              <a:spcBef>
                <a:spcPts val="600"/>
              </a:spcBef>
            </a:pPr>
            <a:r>
              <a:rPr lang="en-US" sz="1300" spc="300" dirty="0">
                <a:solidFill>
                  <a:srgbClr val="5B6770"/>
                </a:solidFill>
                <a:latin typeface="Calibri" panose="020F0502020204030204" pitchFamily="34" charset="0"/>
                <a:cs typeface="Calibri" panose="020F0502020204030204" pitchFamily="34" charset="0"/>
              </a:rPr>
              <a:t>WHAT DOES IT MEAN?</a:t>
            </a:r>
          </a:p>
          <a:p>
            <a:pPr marL="171450" indent="-171450">
              <a:lnSpc>
                <a:spcPct val="120000"/>
              </a:lnSpc>
              <a:spcBef>
                <a:spcPts val="1200"/>
              </a:spcBef>
              <a:buClr>
                <a:srgbClr val="C8102E"/>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Inflation continues to be a hot topic, and one likely in the mind of many investors. With that in mind, we want to keep an eye on how economists are viewing inflation.</a:t>
            </a:r>
          </a:p>
          <a:p>
            <a:pPr marL="171450" indent="-171450">
              <a:lnSpc>
                <a:spcPct val="120000"/>
              </a:lnSpc>
              <a:spcBef>
                <a:spcPts val="1200"/>
              </a:spcBef>
              <a:buClr>
                <a:srgbClr val="C8102E"/>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A similar pattern of changing forecasts happened this month as in many other recent months. Near-term inflation has crept up, closer to the previous high forecasts, with the high forecasts nudging upwards as well.</a:t>
            </a:r>
          </a:p>
          <a:p>
            <a:pPr marL="171450" indent="-171450">
              <a:lnSpc>
                <a:spcPct val="120000"/>
              </a:lnSpc>
              <a:spcBef>
                <a:spcPts val="1200"/>
              </a:spcBef>
              <a:buClr>
                <a:srgbClr val="C8102E"/>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The expectation of inflation cooling has continually been getting pushed out as inflation remains stubbornly high.</a:t>
            </a:r>
          </a:p>
        </p:txBody>
      </p:sp>
      <p:sp>
        <p:nvSpPr>
          <p:cNvPr id="14" name="Rectangle 13">
            <a:extLst>
              <a:ext uri="{FF2B5EF4-FFF2-40B4-BE49-F238E27FC236}">
                <a16:creationId xmlns:a16="http://schemas.microsoft.com/office/drawing/2014/main" id="{6579930F-4B2F-4C84-BEEE-7157C66EA6F4}"/>
              </a:ext>
            </a:extLst>
          </p:cNvPr>
          <p:cNvSpPr/>
          <p:nvPr/>
        </p:nvSpPr>
        <p:spPr>
          <a:xfrm>
            <a:off x="838200" y="6115848"/>
            <a:ext cx="9972673" cy="584775"/>
          </a:xfrm>
          <a:prstGeom prst="rect">
            <a:avLst/>
          </a:prstGeom>
          <a:noFill/>
        </p:spPr>
        <p:txBody>
          <a:bodyPr wrap="square" anchor="b">
            <a:spAutoFit/>
          </a:bodyPr>
          <a:lstStyle/>
          <a:p>
            <a:r>
              <a:rPr lang="en-US" sz="800" dirty="0">
                <a:latin typeface="Calibri" panose="020F0502020204030204" pitchFamily="34" charset="0"/>
                <a:cs typeface="Calibri" panose="020F0502020204030204" pitchFamily="34" charset="0"/>
              </a:rPr>
              <a:t>Source: Helios Quantitative Research, Bloomberg</a:t>
            </a:r>
          </a:p>
          <a:p>
            <a:r>
              <a:rPr lang="en-US" sz="8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p>
        </p:txBody>
      </p:sp>
      <p:pic>
        <p:nvPicPr>
          <p:cNvPr id="3" name="Picture 2">
            <a:extLst>
              <a:ext uri="{FF2B5EF4-FFF2-40B4-BE49-F238E27FC236}">
                <a16:creationId xmlns:a16="http://schemas.microsoft.com/office/drawing/2014/main" id="{F3489449-BFC8-49D5-A272-89B411421D3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4887674" y="1828661"/>
            <a:ext cx="5486876" cy="3200677"/>
          </a:xfrm>
          <a:prstGeom prst="rect">
            <a:avLst/>
          </a:prstGeom>
          <a:effectLst>
            <a:outerShdw blurRad="50800" dist="38100" dir="2700000" algn="tl" rotWithShape="0">
              <a:prstClr val="black">
                <a:alpha val="40000"/>
              </a:prstClr>
            </a:outerShdw>
          </a:effectLst>
        </p:spPr>
      </p:pic>
      <p:pic>
        <p:nvPicPr>
          <p:cNvPr id="13" name="Picture 12" descr="Icon&#10;&#10;Description automatically generated">
            <a:extLst>
              <a:ext uri="{FF2B5EF4-FFF2-40B4-BE49-F238E27FC236}">
                <a16:creationId xmlns:a16="http://schemas.microsoft.com/office/drawing/2014/main" id="{298603A0-D639-B346-8E6E-2B83937FC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8432" y="19456"/>
            <a:ext cx="945924" cy="1261232"/>
          </a:xfrm>
          <a:prstGeom prst="rect">
            <a:avLst/>
          </a:prstGeom>
        </p:spPr>
      </p:pic>
      <p:sp>
        <p:nvSpPr>
          <p:cNvPr id="15" name="Rectangle 4">
            <a:extLst>
              <a:ext uri="{FF2B5EF4-FFF2-40B4-BE49-F238E27FC236}">
                <a16:creationId xmlns:a16="http://schemas.microsoft.com/office/drawing/2014/main" id="{E08465A7-902E-0D49-B7A6-B950EB3137F8}"/>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Tree>
    <p:extLst>
      <p:ext uri="{BB962C8B-B14F-4D97-AF65-F5344CB8AC3E}">
        <p14:creationId xmlns:p14="http://schemas.microsoft.com/office/powerpoint/2010/main" val="491257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sz="4000" dirty="0">
                <a:solidFill>
                  <a:srgbClr val="5B6770"/>
                </a:solidFill>
                <a:latin typeface="Arial" panose="020B0604020202020204" pitchFamily="34" charset="0"/>
                <a:cs typeface="Arial" panose="020B0604020202020204" pitchFamily="34" charset="0"/>
              </a:rPr>
              <a:t>Ecosystem 2.0 Update</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17</a:t>
            </a:fld>
            <a:endParaRPr lang="en-US"/>
          </a:p>
        </p:txBody>
      </p:sp>
      <p:sp>
        <p:nvSpPr>
          <p:cNvPr id="14" name="Rectangle 13">
            <a:extLst>
              <a:ext uri="{FF2B5EF4-FFF2-40B4-BE49-F238E27FC236}">
                <a16:creationId xmlns:a16="http://schemas.microsoft.com/office/drawing/2014/main" id="{6579930F-4B2F-4C84-BEEE-7157C66EA6F4}"/>
              </a:ext>
            </a:extLst>
          </p:cNvPr>
          <p:cNvSpPr/>
          <p:nvPr/>
        </p:nvSpPr>
        <p:spPr>
          <a:xfrm>
            <a:off x="838200" y="6115848"/>
            <a:ext cx="9972673" cy="584775"/>
          </a:xfrm>
          <a:prstGeom prst="rect">
            <a:avLst/>
          </a:prstGeom>
          <a:noFill/>
        </p:spPr>
        <p:txBody>
          <a:bodyPr wrap="square" anchor="b">
            <a:spAutoFit/>
          </a:bodyPr>
          <a:lstStyle/>
          <a:p>
            <a:r>
              <a:rPr lang="en-US" sz="800" dirty="0">
                <a:latin typeface="Calibri" panose="020F0502020204030204" pitchFamily="34" charset="0"/>
                <a:cs typeface="Calibri" panose="020F0502020204030204" pitchFamily="34" charset="0"/>
              </a:rPr>
              <a:t>Source: Helios Quantitative Research, Bloomberg</a:t>
            </a:r>
          </a:p>
          <a:p>
            <a:r>
              <a:rPr lang="en-US" sz="8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p>
        </p:txBody>
      </p:sp>
      <p:pic>
        <p:nvPicPr>
          <p:cNvPr id="13" name="Picture 12" descr="Icon&#10;&#10;Description automatically generated">
            <a:extLst>
              <a:ext uri="{FF2B5EF4-FFF2-40B4-BE49-F238E27FC236}">
                <a16:creationId xmlns:a16="http://schemas.microsoft.com/office/drawing/2014/main" id="{298603A0-D639-B346-8E6E-2B83937F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432" y="19456"/>
            <a:ext cx="945924" cy="1261232"/>
          </a:xfrm>
          <a:prstGeom prst="rect">
            <a:avLst/>
          </a:prstGeom>
        </p:spPr>
      </p:pic>
      <p:sp>
        <p:nvSpPr>
          <p:cNvPr id="15" name="Rectangle 4">
            <a:extLst>
              <a:ext uri="{FF2B5EF4-FFF2-40B4-BE49-F238E27FC236}">
                <a16:creationId xmlns:a16="http://schemas.microsoft.com/office/drawing/2014/main" id="{E08465A7-902E-0D49-B7A6-B950EB3137F8}"/>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5" name="Picture 4">
            <a:extLst>
              <a:ext uri="{FF2B5EF4-FFF2-40B4-BE49-F238E27FC236}">
                <a16:creationId xmlns:a16="http://schemas.microsoft.com/office/drawing/2014/main" id="{48A721D4-829D-0740-826A-EA34D235E14D}"/>
              </a:ext>
            </a:extLst>
          </p:cNvPr>
          <p:cNvPicPr>
            <a:picLocks noChangeAspect="1"/>
          </p:cNvPicPr>
          <p:nvPr/>
        </p:nvPicPr>
        <p:blipFill>
          <a:blip r:embed="rId3">
            <a:grayscl/>
          </a:blip>
          <a:stretch>
            <a:fillRect/>
          </a:stretch>
        </p:blipFill>
        <p:spPr>
          <a:xfrm>
            <a:off x="838199" y="1280688"/>
            <a:ext cx="11056951" cy="4302306"/>
          </a:xfrm>
          <a:prstGeom prst="rect">
            <a:avLst/>
          </a:prstGeom>
        </p:spPr>
      </p:pic>
    </p:spTree>
    <p:extLst>
      <p:ext uri="{BB962C8B-B14F-4D97-AF65-F5344CB8AC3E}">
        <p14:creationId xmlns:p14="http://schemas.microsoft.com/office/powerpoint/2010/main" val="3115869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D35E-5C5C-49A5-94B5-CCD623157198}"/>
              </a:ext>
            </a:extLst>
          </p:cNvPr>
          <p:cNvSpPr>
            <a:spLocks noGrp="1"/>
          </p:cNvSpPr>
          <p:nvPr>
            <p:ph type="title"/>
          </p:nvPr>
        </p:nvSpPr>
        <p:spPr/>
        <p:txBody>
          <a:bodyPr>
            <a:normAutofit fontScale="90000"/>
          </a:bodyPr>
          <a:lstStyle/>
          <a:p>
            <a:r>
              <a:rPr lang="en-US" dirty="0">
                <a:solidFill>
                  <a:srgbClr val="5B6770"/>
                </a:solidFill>
                <a:latin typeface="Arial" panose="020B0604020202020204" pitchFamily="34" charset="0"/>
                <a:cs typeface="Arial" panose="020B0604020202020204" pitchFamily="34" charset="0"/>
              </a:rPr>
              <a:t>Definitions &amp; Disclosures</a:t>
            </a:r>
          </a:p>
        </p:txBody>
      </p:sp>
      <p:sp>
        <p:nvSpPr>
          <p:cNvPr id="5" name="Content Placeholder 2">
            <a:extLst>
              <a:ext uri="{FF2B5EF4-FFF2-40B4-BE49-F238E27FC236}">
                <a16:creationId xmlns:a16="http://schemas.microsoft.com/office/drawing/2014/main" id="{6F900BF4-5C07-458D-B7EA-149311E9C3A9}"/>
              </a:ext>
            </a:extLst>
          </p:cNvPr>
          <p:cNvSpPr>
            <a:spLocks noGrp="1"/>
          </p:cNvSpPr>
          <p:nvPr>
            <p:ph idx="1"/>
          </p:nvPr>
        </p:nvSpPr>
        <p:spPr>
          <a:xfrm>
            <a:off x="838200" y="1618488"/>
            <a:ext cx="10515600" cy="4949460"/>
          </a:xfrm>
        </p:spPr>
        <p:txBody>
          <a:bodyPr>
            <a:noAutofit/>
          </a:bodyPr>
          <a:lstStyle/>
          <a:p>
            <a:pPr marL="0" marR="0" indent="0">
              <a:lnSpc>
                <a:spcPct val="100000"/>
              </a:lnSpc>
              <a:spcBef>
                <a:spcPts val="0"/>
              </a:spcBef>
              <a:spcAft>
                <a:spcPts val="600"/>
              </a:spcAft>
              <a:buNone/>
            </a:pPr>
            <a:r>
              <a:rPr lang="en-US" sz="1000" dirty="0">
                <a:effectLst/>
                <a:latin typeface="Calibri" panose="020F0502020204030204" pitchFamily="34" charset="0"/>
                <a:ea typeface="Calibri" panose="020F0502020204030204" pitchFamily="34" charset="0"/>
                <a:cs typeface="Calibri" panose="020F0502020204030204" pitchFamily="34" charset="0"/>
              </a:rPr>
              <a:t>This commentary is produced by Helios Quantitative Research LLC (“Helios”) and is for informational purposes only. Helios Quantitative Research LLC (“Helios”) is associated with, and under the supervision of, Clear Creek Financial Management, LLC (“Clear Creek”), a Registered Investment Advisor. Helios provides research services to financial advisors who have executed a written agreement with Clear Creek or its representatives. The research, analysis, and views reflected in this commentary are subject to change at any time without notice. </a:t>
            </a:r>
          </a:p>
          <a:p>
            <a:pPr marL="0" marR="0" indent="0">
              <a:lnSpc>
                <a:spcPct val="100000"/>
              </a:lnSpc>
              <a:spcBef>
                <a:spcPts val="0"/>
              </a:spcBef>
              <a:spcAft>
                <a:spcPts val="600"/>
              </a:spcAft>
              <a:buNone/>
            </a:pPr>
            <a:r>
              <a:rPr lang="en-US" sz="1000" dirty="0">
                <a:effectLst/>
                <a:latin typeface="Calibri" panose="020F0502020204030204" pitchFamily="34" charset="0"/>
                <a:ea typeface="Calibri" panose="020F0502020204030204" pitchFamily="34" charset="0"/>
                <a:cs typeface="Calibri" panose="020F0502020204030204" pitchFamily="34" charset="0"/>
              </a:rPr>
              <a:t>Nothing in this commentary constitutes investment advice, performance data, or any recommendation of a particular security, portfolio of securities, or investment strategy as suitable for any specific person and is intended for use only by a third-party financial advisor, with other information, as an input in the development of investment advice for its own clients. Financial advisors are responsible for providing customized investment advice for each of their clients based on their unique risk tolerance and financial circumstances. Helios is not responsible for determining whether this commentary is applicable or suitable for financial advisor’s clients or for providing customized recommendations for any of financial advisor’s clients. Such financial advisors are responsible for making their own independent judgment as to how to use this information. Financial advisors must determine whether or not the securities are appropriate for their clients as Clear Creek and its representatives do not consider investor suitability when determining investment opinions. Only an investor and their financial advisor know enough about their circumstances to make an investment decision. Neither Clear Creek nor its representatives have investment discretion over or place trade orders for any portfolios or accounts derived from this information. Any mention of a particular security and related performance data is not a recommendation to buy or sell that security. There is no guarantee that any security illustrated will be successful or achieve any particular level of results. </a:t>
            </a:r>
          </a:p>
          <a:p>
            <a:pPr marL="0" marR="0" indent="0">
              <a:lnSpc>
                <a:spcPct val="100000"/>
              </a:lnSpc>
              <a:spcBef>
                <a:spcPts val="0"/>
              </a:spcBef>
              <a:spcAft>
                <a:spcPts val="600"/>
              </a:spcAft>
              <a:buNone/>
            </a:pPr>
            <a:r>
              <a:rPr lang="en-US" sz="1000" dirty="0">
                <a:effectLst/>
                <a:latin typeface="Calibri" panose="020F0502020204030204" pitchFamily="34" charset="0"/>
                <a:ea typeface="Calibri" panose="020F0502020204030204" pitchFamily="34" charset="0"/>
                <a:cs typeface="Calibri" panose="020F0502020204030204" pitchFamily="34" charset="0"/>
              </a:rPr>
              <a:t>Any presentation of back-tested performance are hypothetical, were compiled after the end of the period advertised, and do not represent decisions made by Helios during the period described. Advisory services are only offered to clients or prospective clients where Clear Creek and its representatives are properly licensed or exempt from licensure. </a:t>
            </a:r>
          </a:p>
          <a:p>
            <a:pPr marL="0" marR="0" indent="0">
              <a:lnSpc>
                <a:spcPct val="100000"/>
              </a:lnSpc>
              <a:spcBef>
                <a:spcPts val="0"/>
              </a:spcBef>
              <a:spcAft>
                <a:spcPts val="600"/>
              </a:spcAft>
              <a:buNone/>
            </a:pPr>
            <a:r>
              <a:rPr lang="en-US" sz="1000" dirty="0">
                <a:effectLst/>
                <a:latin typeface="Calibri" panose="020F0502020204030204" pitchFamily="34" charset="0"/>
                <a:ea typeface="Calibri" panose="020F0502020204030204" pitchFamily="34" charset="0"/>
                <a:cs typeface="Calibri" panose="020F0502020204030204" pitchFamily="34" charset="0"/>
              </a:rPr>
              <a:t>Past performance is no guarantee of future returns. Investing involves risk and possible loss of principal capital. </a:t>
            </a:r>
          </a:p>
          <a:p>
            <a:pPr marL="0" marR="0" indent="0">
              <a:lnSpc>
                <a:spcPct val="100000"/>
              </a:lnSpc>
              <a:spcBef>
                <a:spcPts val="0"/>
              </a:spcBef>
              <a:spcAft>
                <a:spcPts val="600"/>
              </a:spcAft>
              <a:buNone/>
            </a:pPr>
            <a:r>
              <a:rPr lang="en-US" sz="1000" dirty="0">
                <a:effectLst/>
                <a:latin typeface="Calibri" panose="020F0502020204030204" pitchFamily="34" charset="0"/>
                <a:ea typeface="Calibri" panose="020F0502020204030204" pitchFamily="34" charset="0"/>
                <a:cs typeface="Calibri" panose="020F0502020204030204" pitchFamily="34" charset="0"/>
              </a:rPr>
              <a:t>Helios Adaptive Index, Helios Alpha Index, Helios Equity Index, Helios Dynamic Risk 5% Index, Helios Dynamic Risk 7% Index, Helios Dynamic Risk 10% Index, Helios Dynamic Risk 13% Index, Helios Dynamic Risk 16% Index, Helios Turnkey 10 Index, Helios Turnkey 30 Index, Helios Turnkey 50 Index, Helios Turnkey 70 Index, Helios Turnkey 90 Index, Helios Fixed Income Index, and Helios Strategic Income Index (collectively the “Helios Indices”) is the property of Helios Quantitative Research LLC, which has contracted with S&amp;P Opco, LLC (a subsidiary of S&amp;P Dow Jones Indices LLC) to calculate and maintain the Helios Indices. The Helios Indices are not sponsored by S&amp;P Dow Jones Indices or its affiliates or its third party licensors (collectively, “S&amp;P Down Jones Indices”). S&amp;P Dow Jones Indices will not be liable for any errors or omissions in calculating the Helios Indices. “Calculated by S&amp;P Down Jones Indices” and the related stylized mark(s) are service marks of S&amp;P Dow Jones Indices and have been licensed for use by Helios Quantitative Research LLC. S&amp;P® is a registered trademark of Standard &amp; Poor’s Financial Services LLC (“SPFS”), and Dow Jones® is a registered trademark of Dow Jones Trademark Holdings LLC (“Dow Jones”). </a:t>
            </a:r>
          </a:p>
          <a:p>
            <a:pPr marL="0" marR="0" indent="0" algn="just">
              <a:lnSpc>
                <a:spcPct val="100000"/>
              </a:lnSpc>
              <a:spcBef>
                <a:spcPts val="0"/>
              </a:spcBef>
              <a:spcAft>
                <a:spcPts val="600"/>
              </a:spcAft>
              <a:buNone/>
            </a:pPr>
            <a:r>
              <a:rPr lang="en-US" sz="1000" kern="1200" dirty="0">
                <a:effectLst/>
                <a:latin typeface="Calibri" panose="020F0502020204030204" pitchFamily="34" charset="0"/>
                <a:ea typeface="Poppins Light"/>
                <a:cs typeface="Calibri" panose="020F0502020204030204" pitchFamily="34" charset="0"/>
              </a:rPr>
              <a:t>© 2022 Helios Quantitative Research LLC.  All rights reserved.</a:t>
            </a:r>
            <a:endParaRPr lang="en-US" sz="1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 name="Slide Number Placeholder 6">
            <a:extLst>
              <a:ext uri="{FF2B5EF4-FFF2-40B4-BE49-F238E27FC236}">
                <a16:creationId xmlns:a16="http://schemas.microsoft.com/office/drawing/2014/main" id="{CC2F196D-0538-4843-A443-A609A2A1D052}"/>
              </a:ext>
            </a:extLst>
          </p:cNvPr>
          <p:cNvSpPr>
            <a:spLocks noGrp="1"/>
          </p:cNvSpPr>
          <p:nvPr>
            <p:ph type="sldNum" sz="quarter" idx="13"/>
          </p:nvPr>
        </p:nvSpPr>
        <p:spPr/>
        <p:txBody>
          <a:bodyPr/>
          <a:lstStyle/>
          <a:p>
            <a:fld id="{331525CF-7A99-4CCB-A527-1B73D50DEF71}" type="slidenum">
              <a:rPr lang="en-US" smtClean="0"/>
              <a:pPr/>
              <a:t>18</a:t>
            </a:fld>
            <a:endParaRPr lang="en-US"/>
          </a:p>
        </p:txBody>
      </p:sp>
      <p:pic>
        <p:nvPicPr>
          <p:cNvPr id="6" name="Picture 5" descr="Icon&#10;&#10;Description automatically generated">
            <a:extLst>
              <a:ext uri="{FF2B5EF4-FFF2-40B4-BE49-F238E27FC236}">
                <a16:creationId xmlns:a16="http://schemas.microsoft.com/office/drawing/2014/main" id="{D8292D6A-9475-B346-B3C2-DCBDC7D30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432" y="19456"/>
            <a:ext cx="945924" cy="1261232"/>
          </a:xfrm>
          <a:prstGeom prst="rect">
            <a:avLst/>
          </a:prstGeom>
        </p:spPr>
      </p:pic>
      <p:sp>
        <p:nvSpPr>
          <p:cNvPr id="8" name="Rectangle 4">
            <a:extLst>
              <a:ext uri="{FF2B5EF4-FFF2-40B4-BE49-F238E27FC236}">
                <a16:creationId xmlns:a16="http://schemas.microsoft.com/office/drawing/2014/main" id="{17ED7A6F-291D-E045-A473-D00557A0CC93}"/>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Tree>
    <p:extLst>
      <p:ext uri="{BB962C8B-B14F-4D97-AF65-F5344CB8AC3E}">
        <p14:creationId xmlns:p14="http://schemas.microsoft.com/office/powerpoint/2010/main" val="2418823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D35E-5C5C-49A5-94B5-CCD623157198}"/>
              </a:ext>
            </a:extLst>
          </p:cNvPr>
          <p:cNvSpPr>
            <a:spLocks noGrp="1"/>
          </p:cNvSpPr>
          <p:nvPr>
            <p:ph type="title"/>
          </p:nvPr>
        </p:nvSpPr>
        <p:spPr/>
        <p:txBody>
          <a:bodyPr>
            <a:normAutofit fontScale="90000"/>
          </a:bodyPr>
          <a:lstStyle/>
          <a:p>
            <a:r>
              <a:rPr lang="en-US" dirty="0">
                <a:solidFill>
                  <a:srgbClr val="5B6770"/>
                </a:solidFill>
                <a:latin typeface="Arial" panose="020B0604020202020204" pitchFamily="34" charset="0"/>
                <a:cs typeface="Arial" panose="020B0604020202020204" pitchFamily="34" charset="0"/>
              </a:rPr>
              <a:t>Definitions &amp; Disclosures</a:t>
            </a:r>
          </a:p>
        </p:txBody>
      </p:sp>
      <p:sp>
        <p:nvSpPr>
          <p:cNvPr id="5" name="Content Placeholder 2">
            <a:extLst>
              <a:ext uri="{FF2B5EF4-FFF2-40B4-BE49-F238E27FC236}">
                <a16:creationId xmlns:a16="http://schemas.microsoft.com/office/drawing/2014/main" id="{6F900BF4-5C07-458D-B7EA-149311E9C3A9}"/>
              </a:ext>
            </a:extLst>
          </p:cNvPr>
          <p:cNvSpPr>
            <a:spLocks noGrp="1"/>
          </p:cNvSpPr>
          <p:nvPr>
            <p:ph idx="1"/>
          </p:nvPr>
        </p:nvSpPr>
        <p:spPr>
          <a:xfrm>
            <a:off x="868756" y="1183922"/>
            <a:ext cx="10515600" cy="4949460"/>
          </a:xfrm>
        </p:spPr>
        <p:txBody>
          <a:bodyPr>
            <a:noAutofit/>
          </a:bodyPr>
          <a:lstStyle/>
          <a:p>
            <a:pPr marL="0" indent="0">
              <a:buNone/>
            </a:pPr>
            <a:r>
              <a:rPr lang="en-US" sz="1000" dirty="0">
                <a:latin typeface="Calibri Light" panose="020F0302020204030204" pitchFamily="34" charset="0"/>
                <a:cs typeface="Calibri Light" panose="020F0302020204030204" pitchFamily="34" charset="0"/>
              </a:rPr>
              <a:t>5280 Associates is a part of Thrivent Advisor Network, LLC ("Thrivent"), a Registered Investment Adviser ("RIA"), located in the State of Minnesota. Thrivent provides investment advisory and related services for clients nationally. Thrivent will maintain all applicable registration and licenses as required by the various states in which Thrivent conducts business, as applicable. Thrivent renders individualized responses to persons in a particular state only after complying with all regulatory requirements, or pursuant to an applicable state exemption or exclusion</a:t>
            </a:r>
          </a:p>
          <a:p>
            <a:pPr marL="0" indent="0">
              <a:buNone/>
            </a:pPr>
            <a:r>
              <a:rPr lang="en-US" sz="1000" dirty="0">
                <a:latin typeface="Calibri Light" panose="020F0302020204030204" pitchFamily="34" charset="0"/>
                <a:cs typeface="Calibri Light" panose="020F0302020204030204" pitchFamily="34" charset="0"/>
              </a:rPr>
              <a:t>Advisory Persons of Thrivent provide advisory services under a practice name or “doing business as” name or may have their own legal business entities. However, advisory services are engaged exclusively through Thrivent Advisor Network, LLC, a registered investment adviser. 5280 Associates and Thrivent Advisor Network, LLC are not affiliated companies. Information in this message is for the intended recipient[s] only. Please visit our website www.5280associates.com for important disclosures.</a:t>
            </a:r>
          </a:p>
          <a:p>
            <a:pPr marL="0" indent="0">
              <a:buNone/>
            </a:pPr>
            <a:r>
              <a:rPr lang="en-US" sz="1000" dirty="0">
                <a:latin typeface="Calibri Light" panose="020F0302020204030204" pitchFamily="34" charset="0"/>
                <a:cs typeface="Calibri Light" panose="020F0302020204030204" pitchFamily="34" charset="0"/>
              </a:rPr>
              <a:t>Securities offered through Purshe Kaplan Sterling Investments(“PKS”), Member FINRA/SIPC. PKS is headquartered at 80 State Street, Albany, NY 12207. PKS and 5280 Associates are not affiliated companies.</a:t>
            </a:r>
          </a:p>
          <a:p>
            <a:pPr marL="0" indent="0">
              <a:buNone/>
            </a:pPr>
            <a:r>
              <a:rPr lang="en-US" sz="1000" dirty="0">
                <a:latin typeface="Calibri Light" panose="020F0302020204030204" pitchFamily="34" charset="0"/>
                <a:cs typeface="Calibri Light" panose="020F0302020204030204" pitchFamily="34" charset="0"/>
              </a:rPr>
              <a:t>Any specific securities identified and described do not represent all of the securities purchased, sold, or recommended for advisory clients. The reader should not assume that investments in the securities identified and discussed were or will be profitable. A summary description of the principal risks of investing in a particular model is available upon request. There can be no assurance that a model will achieve its investment objectives. Investment strategies employed by the advisor in selecting investments for the model portfolio may not result in an increase in the value of your investment or in overall performance equal to other investments. The model portfolio’s investment objectives may be changed at any time without prior notice. Portfolio allocations are based on a model portfolio, which may not be suitable for all investors. Clients should also consider the transactions costs and/or tax consequences that might result from rebalancing a model portfolio. Frequent rebalancing may incur additional costs and/or tax consequences versus less rebalancing. Please notify us if there have been any changes to your financial situation or your investment objectives, or if you would like to place or modify any reasonable restrictions on the management of your account.</a:t>
            </a:r>
          </a:p>
          <a:p>
            <a:pPr marL="0" indent="0">
              <a:buNone/>
            </a:pPr>
            <a:r>
              <a:rPr lang="en-US" sz="1000" dirty="0">
                <a:latin typeface="Calibri Light" panose="020F0302020204030204" pitchFamily="34" charset="0"/>
                <a:cs typeface="Calibri Light" panose="020F0302020204030204" pitchFamily="34" charset="0"/>
              </a:rPr>
              <a:t>Different types of investments involve varying degrees of risk. Therefore, it should not be assumed that future performance of any specific investment or investment strategy will be profitable.  </a:t>
            </a:r>
          </a:p>
          <a:p>
            <a:pPr marL="0" indent="0">
              <a:buNone/>
            </a:pPr>
            <a:r>
              <a:rPr lang="en-US" sz="1000" dirty="0">
                <a:latin typeface="Calibri Light" panose="020F0302020204030204" pitchFamily="34" charset="0"/>
                <a:cs typeface="Calibri Light" panose="020F0302020204030204" pitchFamily="34" charset="0"/>
              </a:rPr>
              <a:t>Investment advisory services offered through Thrivent Advisor Network, LLC., a registered investment adviser and a subsidiary of Thrivent.  Clients will separately engage a broker-dealer or custodian to safeguard their investment advisory assets.  Review the Thrivent Advisor Network ADV Disclosure Brochure and Wrap-Fee Program Brochure for a full description of services, fees, and expenses. Thrivent Advisor Network LLC advisors may also be registered representatives of a broker-dealer to offer securities products.  </a:t>
            </a:r>
          </a:p>
          <a:p>
            <a:pPr marL="0" indent="0">
              <a:buNone/>
            </a:pPr>
            <a:r>
              <a:rPr lang="en-US" sz="1000" dirty="0">
                <a:latin typeface="Calibri Light" panose="020F0302020204030204" pitchFamily="34" charset="0"/>
                <a:cs typeface="Calibri Light" panose="020F0302020204030204" pitchFamily="34" charset="0"/>
              </a:rPr>
              <a:t>The material presented includes information and opinions provided by a party not related to Thrivent Advisor Network. It has been obtained from sources deemed reliable; but no independent verification has been made, nor is its accuracy or completeness guaranteed. The opinions expressed may not necessarily represent those of Thrivent Advisor Network or its affiliates. They are provided solely for information purposes and are not to be construed as solicitations or offers to buy or sell any products, securities, or services. They also do not include all fees or expenses that may be incurred by investing in specific products. Past performance is no guarantee of future results. Investments will fluctuate and when redeemed may be worth more or less than when originally invested. You cannot invest directly in an index. The opinions expressed are subject to change as subsequent conditions vary. Thrivent Advisor Network and its affiliates accept no liability for loss or damage of any kind arising from the use of this information.</a:t>
            </a:r>
          </a:p>
          <a:p>
            <a:pPr marL="0" indent="0">
              <a:buNone/>
            </a:pPr>
            <a:r>
              <a:rPr lang="en-US" sz="1000" dirty="0">
                <a:latin typeface="Calibri Light" panose="020F0302020204030204" pitchFamily="34" charset="0"/>
                <a:cs typeface="Calibri Light" panose="020F0302020204030204" pitchFamily="34" charset="0"/>
              </a:rPr>
              <a:t>This communication may include forward looking statements. Specific forward-looking statements can be identified by the fact that they do not relate strictly to historical or current facts and include, without limitation, words such as “may,” “will,” “expects,” “believes,” “anticipates,” “plans,” “estimates,” “projects,” “targets,” “forecasts,” “seeks,” “could’” or the negative of such terms or other variations on such terms or comparable terminology. These statements are not guarantees of future performance and involve risks, uncertainties, assumptions and other factors that are difficult to predict and that could cause actual results to differ materially. </a:t>
            </a: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p:txBody>
      </p:sp>
      <p:sp>
        <p:nvSpPr>
          <p:cNvPr id="7" name="Slide Number Placeholder 6">
            <a:extLst>
              <a:ext uri="{FF2B5EF4-FFF2-40B4-BE49-F238E27FC236}">
                <a16:creationId xmlns:a16="http://schemas.microsoft.com/office/drawing/2014/main" id="{CC2F196D-0538-4843-A443-A609A2A1D052}"/>
              </a:ext>
            </a:extLst>
          </p:cNvPr>
          <p:cNvSpPr>
            <a:spLocks noGrp="1"/>
          </p:cNvSpPr>
          <p:nvPr>
            <p:ph type="sldNum" sz="quarter" idx="13"/>
          </p:nvPr>
        </p:nvSpPr>
        <p:spPr/>
        <p:txBody>
          <a:bodyPr/>
          <a:lstStyle/>
          <a:p>
            <a:fld id="{331525CF-7A99-4CCB-A527-1B73D50DEF71}" type="slidenum">
              <a:rPr lang="en-US" smtClean="0"/>
              <a:pPr/>
              <a:t>19</a:t>
            </a:fld>
            <a:endParaRPr lang="en-US"/>
          </a:p>
        </p:txBody>
      </p:sp>
      <p:pic>
        <p:nvPicPr>
          <p:cNvPr id="6" name="Picture 5" descr="Icon&#10;&#10;Description automatically generated">
            <a:extLst>
              <a:ext uri="{FF2B5EF4-FFF2-40B4-BE49-F238E27FC236}">
                <a16:creationId xmlns:a16="http://schemas.microsoft.com/office/drawing/2014/main" id="{D8292D6A-9475-B346-B3C2-DCBDC7D30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432" y="19456"/>
            <a:ext cx="945924" cy="1257083"/>
          </a:xfrm>
          <a:prstGeom prst="rect">
            <a:avLst/>
          </a:prstGeom>
        </p:spPr>
      </p:pic>
      <p:sp>
        <p:nvSpPr>
          <p:cNvPr id="8" name="Rectangle 4">
            <a:extLst>
              <a:ext uri="{FF2B5EF4-FFF2-40B4-BE49-F238E27FC236}">
                <a16:creationId xmlns:a16="http://schemas.microsoft.com/office/drawing/2014/main" id="{17ED7A6F-291D-E045-A473-D00557A0CC93}"/>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Tree>
    <p:extLst>
      <p:ext uri="{BB962C8B-B14F-4D97-AF65-F5344CB8AC3E}">
        <p14:creationId xmlns:p14="http://schemas.microsoft.com/office/powerpoint/2010/main" val="1543142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now, outdoor, nature, sky&#10;&#10;Description automatically generated">
            <a:extLst>
              <a:ext uri="{FF2B5EF4-FFF2-40B4-BE49-F238E27FC236}">
                <a16:creationId xmlns:a16="http://schemas.microsoft.com/office/drawing/2014/main" id="{C8393F76-B04E-BC4A-B39E-00EF3941312F}"/>
              </a:ext>
            </a:extLst>
          </p:cNvPr>
          <p:cNvPicPr>
            <a:picLocks noChangeAspect="1"/>
          </p:cNvPicPr>
          <p:nvPr/>
        </p:nvPicPr>
        <p:blipFill>
          <a:blip r:embed="rId2"/>
          <a:stretch>
            <a:fillRect/>
          </a:stretch>
        </p:blipFill>
        <p:spPr>
          <a:xfrm>
            <a:off x="0" y="-264215"/>
            <a:ext cx="12192000" cy="18510639"/>
          </a:xfrm>
          <a:prstGeom prst="rect">
            <a:avLst/>
          </a:prstGeom>
        </p:spPr>
      </p:pic>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1251667" y="3343342"/>
            <a:ext cx="10515600" cy="558800"/>
          </a:xfrm>
        </p:spPr>
        <p:txBody>
          <a:bodyPr>
            <a:noAutofit/>
          </a:bodyPr>
          <a:lstStyle/>
          <a:p>
            <a:r>
              <a:rPr lang="en-US" sz="9600" dirty="0">
                <a:solidFill>
                  <a:srgbClr val="5B6770"/>
                </a:solidFill>
                <a:latin typeface="Arial" panose="020B0604020202020204" pitchFamily="34" charset="0"/>
                <a:cs typeface="Arial" panose="020B0604020202020204" pitchFamily="34" charset="0"/>
              </a:rPr>
              <a:t>January</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2</a:t>
            </a:fld>
            <a:endParaRPr lang="en-US" dirty="0"/>
          </a:p>
        </p:txBody>
      </p:sp>
      <p:sp>
        <p:nvSpPr>
          <p:cNvPr id="26" name="Rectangle 4">
            <a:extLst>
              <a:ext uri="{FF2B5EF4-FFF2-40B4-BE49-F238E27FC236}">
                <a16:creationId xmlns:a16="http://schemas.microsoft.com/office/drawing/2014/main" id="{0618B85F-BDA2-7446-88C2-36797A088ED9}"/>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9" name="Picture 8" descr="Icon&#10;&#10;Description automatically generated">
            <a:extLst>
              <a:ext uri="{FF2B5EF4-FFF2-40B4-BE49-F238E27FC236}">
                <a16:creationId xmlns:a16="http://schemas.microsoft.com/office/drawing/2014/main" id="{D1BD7EE5-20C9-7140-8091-A1E3E2B91DC4}"/>
              </a:ext>
            </a:extLst>
          </p:cNvPr>
          <p:cNvPicPr>
            <a:picLocks noChangeAspect="1"/>
          </p:cNvPicPr>
          <p:nvPr/>
        </p:nvPicPr>
        <p:blipFill>
          <a:blip r:embed="rId3"/>
          <a:stretch>
            <a:fillRect/>
          </a:stretch>
        </p:blipFill>
        <p:spPr>
          <a:xfrm>
            <a:off x="10006882" y="-264215"/>
            <a:ext cx="1607986" cy="1607986"/>
          </a:xfrm>
          <a:prstGeom prst="rect">
            <a:avLst/>
          </a:prstGeom>
        </p:spPr>
      </p:pic>
    </p:spTree>
    <p:extLst>
      <p:ext uri="{BB962C8B-B14F-4D97-AF65-F5344CB8AC3E}">
        <p14:creationId xmlns:p14="http://schemas.microsoft.com/office/powerpoint/2010/main" val="2730966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D35E-5C5C-49A5-94B5-CCD623157198}"/>
              </a:ext>
            </a:extLst>
          </p:cNvPr>
          <p:cNvSpPr>
            <a:spLocks noGrp="1"/>
          </p:cNvSpPr>
          <p:nvPr>
            <p:ph type="title"/>
          </p:nvPr>
        </p:nvSpPr>
        <p:spPr/>
        <p:txBody>
          <a:bodyPr>
            <a:normAutofit fontScale="90000"/>
          </a:bodyPr>
          <a:lstStyle/>
          <a:p>
            <a:r>
              <a:rPr lang="en-US" dirty="0">
                <a:solidFill>
                  <a:srgbClr val="5B6770"/>
                </a:solidFill>
                <a:latin typeface="Arial" panose="020B0604020202020204" pitchFamily="34" charset="0"/>
                <a:cs typeface="Arial" panose="020B0604020202020204" pitchFamily="34" charset="0"/>
              </a:rPr>
              <a:t>Definitions &amp; Disclosures</a:t>
            </a:r>
          </a:p>
        </p:txBody>
      </p:sp>
      <p:sp>
        <p:nvSpPr>
          <p:cNvPr id="5" name="Content Placeholder 2">
            <a:extLst>
              <a:ext uri="{FF2B5EF4-FFF2-40B4-BE49-F238E27FC236}">
                <a16:creationId xmlns:a16="http://schemas.microsoft.com/office/drawing/2014/main" id="{6F900BF4-5C07-458D-B7EA-149311E9C3A9}"/>
              </a:ext>
            </a:extLst>
          </p:cNvPr>
          <p:cNvSpPr>
            <a:spLocks noGrp="1"/>
          </p:cNvSpPr>
          <p:nvPr>
            <p:ph idx="1"/>
          </p:nvPr>
        </p:nvSpPr>
        <p:spPr>
          <a:xfrm>
            <a:off x="868756" y="1183922"/>
            <a:ext cx="10515600" cy="4949460"/>
          </a:xfrm>
        </p:spPr>
        <p:txBody>
          <a:bodyPr>
            <a:noAutofit/>
          </a:bodyPr>
          <a:lstStyle/>
          <a:p>
            <a:pPr marL="0" indent="0">
              <a:buNone/>
            </a:pPr>
            <a:r>
              <a:rPr lang="en-US" sz="1000" dirty="0">
                <a:latin typeface="Calibri Light" panose="020F0302020204030204" pitchFamily="34" charset="0"/>
                <a:cs typeface="Calibri Light" panose="020F0302020204030204" pitchFamily="34" charset="0"/>
              </a:rPr>
              <a:t>Index Benchmarks presented within this report may not reflect factors relevant for your portfolio or your unique risks, goals or investment objectives. Past performance of an index is not an indication or guarantee of future results. It is not possible to invest directly in an index.</a:t>
            </a:r>
          </a:p>
          <a:p>
            <a:pPr marL="0" indent="0">
              <a:buNone/>
            </a:pPr>
            <a:r>
              <a:rPr lang="en-US" sz="1000" dirty="0">
                <a:latin typeface="Calibri Light" panose="020F0302020204030204" pitchFamily="34" charset="0"/>
                <a:cs typeface="Calibri Light" panose="020F0302020204030204" pitchFamily="34" charset="0"/>
              </a:rPr>
              <a:t>The Bloomberg Emerging Markets USD Aggregate Bond Index is a flagship hard currency Emerging Markets debt benchmark that includes fixed and floating-rate U.S. dollar-denominated debt issued from sovereign, quasi-sovereign, and corporate EM issuers. </a:t>
            </a:r>
          </a:p>
          <a:p>
            <a:pPr marL="0" indent="0">
              <a:buNone/>
            </a:pPr>
            <a:r>
              <a:rPr lang="en-US" sz="1000" dirty="0">
                <a:latin typeface="Calibri Light" panose="020F0302020204030204" pitchFamily="34" charset="0"/>
                <a:cs typeface="Calibri Light" panose="020F0302020204030204" pitchFamily="34" charset="0"/>
              </a:rPr>
              <a:t>The Bloomberg Global Aggregate® Index is a flagship measure of global investment grade debt from twenty-four local currency markets. This multi-currency benchmark includes treasury, government-related, corporate and securitized fixed-rate bonds from both developed and emerging markets issuers.</a:t>
            </a:r>
          </a:p>
          <a:p>
            <a:pPr marL="0" indent="0">
              <a:buNone/>
            </a:pPr>
            <a:r>
              <a:rPr lang="en-US" sz="1000" dirty="0">
                <a:latin typeface="Calibri Light" panose="020F0302020204030204" pitchFamily="34" charset="0"/>
                <a:cs typeface="Calibri Light" panose="020F0302020204030204" pitchFamily="34" charset="0"/>
              </a:rPr>
              <a:t>The Bloomberg Global High Yield Index is a multi-currency flagship measure of the global high yield debt market. The index represents the union of the U.S. High Yield, the Pan-European High Yield, and Emerging Markets (EM) Hard Currency High Yield Indices.</a:t>
            </a:r>
          </a:p>
          <a:p>
            <a:pPr marL="0" indent="0">
              <a:buNone/>
            </a:pPr>
            <a:r>
              <a:rPr lang="en-US" sz="1000" dirty="0">
                <a:latin typeface="Calibri Light" panose="020F0302020204030204" pitchFamily="34" charset="0"/>
                <a:cs typeface="Calibri Light" panose="020F0302020204030204" pitchFamily="34" charset="0"/>
              </a:rPr>
              <a:t>The Bloomberg U.S. Agency Index includes native currency agency debentures from issuers such as Fannie Mae, Freddie Mac, and Federal Home Loan Bank.</a:t>
            </a:r>
          </a:p>
          <a:p>
            <a:pPr marL="0" indent="0">
              <a:buNone/>
            </a:pPr>
            <a:r>
              <a:rPr lang="en-US" sz="1000" dirty="0">
                <a:latin typeface="Calibri Light" panose="020F0302020204030204" pitchFamily="34" charset="0"/>
                <a:cs typeface="Calibri Light" panose="020F0302020204030204" pitchFamily="34" charset="0"/>
              </a:rPr>
              <a:t>The Bloomberg U.S. Aggregate Bond® Index, or the Agg, is a broad base, market capitalization-weighted bond market index representing intermediate term investment grade bonds traded in the United States. Investors frequently use the index as a stand-in for measuring the performance of the U.S. bond market.</a:t>
            </a:r>
          </a:p>
          <a:p>
            <a:pPr marL="0" indent="0">
              <a:buNone/>
            </a:pPr>
            <a:r>
              <a:rPr lang="en-US" sz="1000" dirty="0">
                <a:latin typeface="Calibri Light" panose="020F0302020204030204" pitchFamily="34" charset="0"/>
                <a:cs typeface="Calibri Light" panose="020F0302020204030204" pitchFamily="34" charset="0"/>
              </a:rPr>
              <a:t>The Bloomberg U.S. Corporate Bond Index measures the investment grade, fixed-rate, taxable corporate bond market. It includes USD denominated securities publicly issued by U.S. and non-U.S. industrial, utility and financial issuers.</a:t>
            </a:r>
          </a:p>
          <a:p>
            <a:pPr marL="0" indent="0">
              <a:buNone/>
            </a:pPr>
            <a:r>
              <a:rPr lang="en-US" sz="1000" dirty="0">
                <a:latin typeface="Calibri Light" panose="020F0302020204030204" pitchFamily="34" charset="0"/>
                <a:cs typeface="Calibri Light" panose="020F0302020204030204" pitchFamily="34" charset="0"/>
              </a:rPr>
              <a:t>The Bloomberg U.S. Corporate High Yield Bond® Index measures the USD-denominated, high yield, fixed-rate corporate bond market. Securities are classified as high yield if the middle rating of Moody's, Fitch and S&amp;P is Ba1/BB+/BB+ or below.</a:t>
            </a:r>
          </a:p>
          <a:p>
            <a:pPr marL="0" indent="0">
              <a:buNone/>
            </a:pPr>
            <a:r>
              <a:rPr lang="en-US" sz="1000" dirty="0">
                <a:latin typeface="Calibri Light" panose="020F0302020204030204" pitchFamily="34" charset="0"/>
                <a:cs typeface="Calibri Light" panose="020F0302020204030204" pitchFamily="34" charset="0"/>
              </a:rPr>
              <a:t>The Bloomberg U.S. Municipal® Index covers the USD-denominated long-term tax-exempt bond market. The index has four main sectors: state and local general obligation bonds, revenue bonds, insured bonds and pre-refunded bonds.</a:t>
            </a:r>
          </a:p>
          <a:p>
            <a:pPr marL="0" indent="0">
              <a:buNone/>
            </a:pPr>
            <a:r>
              <a:rPr lang="en-US" sz="1000" dirty="0">
                <a:latin typeface="Calibri Light" panose="020F0302020204030204" pitchFamily="34" charset="0"/>
                <a:cs typeface="Calibri Light" panose="020F0302020204030204" pitchFamily="34" charset="0"/>
              </a:rPr>
              <a:t>The Bloomberg U.S. Treasury Bond® Index includes public obligations of the U.S. Treasury, i.e. U.S. government bonds. Certain Treasury bills are excluded by a maturity constraint. In addition, certain special issues, such as state and local government series bonds (SLGs), as well as U.S. Treasury TIPS, are excluded.</a:t>
            </a:r>
          </a:p>
          <a:p>
            <a:pPr marL="0" indent="0">
              <a:buNone/>
            </a:pPr>
            <a:r>
              <a:rPr lang="en-US" sz="1000" dirty="0">
                <a:latin typeface="Calibri Light" panose="020F0302020204030204" pitchFamily="34" charset="0"/>
                <a:cs typeface="Calibri Light" panose="020F0302020204030204" pitchFamily="34" charset="0"/>
              </a:rPr>
              <a:t>The Bloomberg U.S. Treasury Inflation-Linked Bond Index (Series-L) measures the performance of the U.S. Treasury Inflation Protected Securities (TIPS) market. Federal Reserve holdings of U.S. TIPS are not index eligible and are excluded from the face amount outstanding of each bond in the index.</a:t>
            </a:r>
          </a:p>
          <a:p>
            <a:pPr marL="0" indent="0">
              <a:buNone/>
            </a:pPr>
            <a:r>
              <a:rPr lang="en-US" sz="1000" dirty="0">
                <a:latin typeface="Calibri Light" panose="020F0302020204030204" pitchFamily="34" charset="0"/>
                <a:cs typeface="Calibri Light" panose="020F0302020204030204" pitchFamily="34" charset="0"/>
              </a:rPr>
              <a:t>The Consumer Price Index (CPI) is a measure of the average change over time in the prices paid by urban consumers for a market basket of consumer goods and services. </a:t>
            </a:r>
          </a:p>
          <a:p>
            <a:pPr marL="0" indent="0">
              <a:buNone/>
            </a:pPr>
            <a:r>
              <a:rPr lang="en-US" sz="1000" dirty="0">
                <a:latin typeface="Calibri Light" panose="020F0302020204030204" pitchFamily="34" charset="0"/>
                <a:cs typeface="Calibri Light" panose="020F0302020204030204" pitchFamily="34" charset="0"/>
              </a:rPr>
              <a:t>The MSCI ACWI (All Country World Index) is a stock index designed to track broad global equity-market performance. Maintained by Morgan Stanley Capital International (MSCI), the index is comprised of the stocks of about 3,000 companies from 23 developed countries and 26 emerging markets.</a:t>
            </a: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p:txBody>
      </p:sp>
      <p:sp>
        <p:nvSpPr>
          <p:cNvPr id="7" name="Slide Number Placeholder 6">
            <a:extLst>
              <a:ext uri="{FF2B5EF4-FFF2-40B4-BE49-F238E27FC236}">
                <a16:creationId xmlns:a16="http://schemas.microsoft.com/office/drawing/2014/main" id="{CC2F196D-0538-4843-A443-A609A2A1D052}"/>
              </a:ext>
            </a:extLst>
          </p:cNvPr>
          <p:cNvSpPr>
            <a:spLocks noGrp="1"/>
          </p:cNvSpPr>
          <p:nvPr>
            <p:ph type="sldNum" sz="quarter" idx="13"/>
          </p:nvPr>
        </p:nvSpPr>
        <p:spPr/>
        <p:txBody>
          <a:bodyPr/>
          <a:lstStyle/>
          <a:p>
            <a:fld id="{331525CF-7A99-4CCB-A527-1B73D50DEF71}" type="slidenum">
              <a:rPr lang="en-US" smtClean="0"/>
              <a:pPr/>
              <a:t>20</a:t>
            </a:fld>
            <a:endParaRPr lang="en-US"/>
          </a:p>
        </p:txBody>
      </p:sp>
      <p:pic>
        <p:nvPicPr>
          <p:cNvPr id="6" name="Picture 5" descr="Icon&#10;&#10;Description automatically generated">
            <a:extLst>
              <a:ext uri="{FF2B5EF4-FFF2-40B4-BE49-F238E27FC236}">
                <a16:creationId xmlns:a16="http://schemas.microsoft.com/office/drawing/2014/main" id="{D8292D6A-9475-B346-B3C2-DCBDC7D30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432" y="19456"/>
            <a:ext cx="945924" cy="1257083"/>
          </a:xfrm>
          <a:prstGeom prst="rect">
            <a:avLst/>
          </a:prstGeom>
        </p:spPr>
      </p:pic>
      <p:sp>
        <p:nvSpPr>
          <p:cNvPr id="8" name="Rectangle 4">
            <a:extLst>
              <a:ext uri="{FF2B5EF4-FFF2-40B4-BE49-F238E27FC236}">
                <a16:creationId xmlns:a16="http://schemas.microsoft.com/office/drawing/2014/main" id="{17ED7A6F-291D-E045-A473-D00557A0CC93}"/>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Tree>
    <p:extLst>
      <p:ext uri="{BB962C8B-B14F-4D97-AF65-F5344CB8AC3E}">
        <p14:creationId xmlns:p14="http://schemas.microsoft.com/office/powerpoint/2010/main" val="322825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D35E-5C5C-49A5-94B5-CCD623157198}"/>
              </a:ext>
            </a:extLst>
          </p:cNvPr>
          <p:cNvSpPr>
            <a:spLocks noGrp="1"/>
          </p:cNvSpPr>
          <p:nvPr>
            <p:ph type="title"/>
          </p:nvPr>
        </p:nvSpPr>
        <p:spPr/>
        <p:txBody>
          <a:bodyPr>
            <a:normAutofit fontScale="90000"/>
          </a:bodyPr>
          <a:lstStyle/>
          <a:p>
            <a:r>
              <a:rPr lang="en-US" dirty="0">
                <a:solidFill>
                  <a:srgbClr val="5B6770"/>
                </a:solidFill>
                <a:latin typeface="Arial" panose="020B0604020202020204" pitchFamily="34" charset="0"/>
                <a:cs typeface="Arial" panose="020B0604020202020204" pitchFamily="34" charset="0"/>
              </a:rPr>
              <a:t>Definitions &amp; Disclosures</a:t>
            </a:r>
          </a:p>
        </p:txBody>
      </p:sp>
      <p:sp>
        <p:nvSpPr>
          <p:cNvPr id="5" name="Content Placeholder 2">
            <a:extLst>
              <a:ext uri="{FF2B5EF4-FFF2-40B4-BE49-F238E27FC236}">
                <a16:creationId xmlns:a16="http://schemas.microsoft.com/office/drawing/2014/main" id="{6F900BF4-5C07-458D-B7EA-149311E9C3A9}"/>
              </a:ext>
            </a:extLst>
          </p:cNvPr>
          <p:cNvSpPr>
            <a:spLocks noGrp="1"/>
          </p:cNvSpPr>
          <p:nvPr>
            <p:ph idx="1"/>
          </p:nvPr>
        </p:nvSpPr>
        <p:spPr>
          <a:xfrm>
            <a:off x="868756" y="1183922"/>
            <a:ext cx="10515600" cy="4949460"/>
          </a:xfrm>
        </p:spPr>
        <p:txBody>
          <a:bodyPr>
            <a:noAutofit/>
          </a:bodyPr>
          <a:lstStyle/>
          <a:p>
            <a:pPr marL="0" indent="0">
              <a:buNone/>
            </a:pPr>
            <a:r>
              <a:rPr lang="en-US" sz="1000" dirty="0">
                <a:latin typeface="Calibri Light" panose="020F0302020204030204" pitchFamily="34" charset="0"/>
                <a:cs typeface="Calibri Light" panose="020F0302020204030204" pitchFamily="34" charset="0"/>
              </a:rPr>
              <a:t>The MSCI EAFE® Index is a broad market index of stocks located within countries in Europe, Australasia, and the Middle East.</a:t>
            </a:r>
          </a:p>
          <a:p>
            <a:pPr marL="0" indent="0">
              <a:buNone/>
            </a:pPr>
            <a:r>
              <a:rPr lang="en-US" sz="1000" dirty="0">
                <a:latin typeface="Calibri Light" panose="020F0302020204030204" pitchFamily="34" charset="0"/>
                <a:cs typeface="Calibri Light" panose="020F0302020204030204" pitchFamily="34" charset="0"/>
              </a:rPr>
              <a:t>The MSCI Emerging Markets® Index is a selection of stocks that is designed to track the financial performance of key companies in fast-growing nations.</a:t>
            </a:r>
          </a:p>
          <a:p>
            <a:pPr marL="0" indent="0">
              <a:buNone/>
            </a:pPr>
            <a:r>
              <a:rPr lang="en-US" sz="1000" dirty="0">
                <a:latin typeface="Calibri Light" panose="020F0302020204030204" pitchFamily="34" charset="0"/>
                <a:cs typeface="Calibri Light" panose="020F0302020204030204" pitchFamily="34" charset="0"/>
              </a:rPr>
              <a:t>The Russell 1000® Index represents the top 1000 companies by market capitalization in the United States.</a:t>
            </a:r>
          </a:p>
          <a:p>
            <a:pPr marL="0" indent="0">
              <a:buNone/>
            </a:pPr>
            <a:r>
              <a:rPr lang="en-US" sz="1000" dirty="0">
                <a:latin typeface="Calibri Light" panose="020F0302020204030204" pitchFamily="34" charset="0"/>
                <a:cs typeface="Calibri Light" panose="020F0302020204030204" pitchFamily="34" charset="0"/>
              </a:rPr>
              <a:t>The Russell 1000 Growth® Index measures the performance of the Russell 1000® 's growth segment, which is defined to include firms whose share prices have higher price-to-book ratios and higher expected earnings growth rates.</a:t>
            </a:r>
          </a:p>
          <a:p>
            <a:pPr marL="0" indent="0">
              <a:buNone/>
            </a:pPr>
            <a:r>
              <a:rPr lang="en-US" sz="1000" dirty="0">
                <a:latin typeface="Calibri Light" panose="020F0302020204030204" pitchFamily="34" charset="0"/>
                <a:cs typeface="Calibri Light" panose="020F0302020204030204" pitchFamily="34" charset="0"/>
              </a:rPr>
              <a:t>The Russell 1000 Value® Index measures the performance of the large-cap value segment of the U.S. equity universe. It includes those Russell 1000® companies with lower price-to-book ratios and lower expected and historical growth rates.</a:t>
            </a:r>
          </a:p>
          <a:p>
            <a:pPr marL="0" indent="0">
              <a:buNone/>
            </a:pPr>
            <a:r>
              <a:rPr lang="en-US" sz="1000" dirty="0">
                <a:latin typeface="Calibri Light" panose="020F0302020204030204" pitchFamily="34" charset="0"/>
                <a:cs typeface="Calibri Light" panose="020F0302020204030204" pitchFamily="34" charset="0"/>
              </a:rPr>
              <a:t>The Russell 2000® Index measures the performance of the 2,000 smaller companies that are included in the Russell 3000® Index, which itself is made up of nearly all U.S. stocks. The Russell 2000® is widely regarded as a bellwether of the U.S. economy because of its focus on smaller companies that focus on the U.S. market.</a:t>
            </a:r>
          </a:p>
          <a:p>
            <a:pPr marL="0" indent="0">
              <a:buNone/>
            </a:pPr>
            <a:r>
              <a:rPr lang="en-US" sz="1000" dirty="0">
                <a:latin typeface="Calibri Light" panose="020F0302020204030204" pitchFamily="34" charset="0"/>
                <a:cs typeface="Calibri Light" panose="020F0302020204030204" pitchFamily="34" charset="0"/>
              </a:rPr>
              <a:t>The Russell 2000 Growth® Index measures the performance of the small- cap growth segment of the U.S. equity universe. It includes those Russell 2000® companies with higher price-to-value ratios and higher forecasted growth values.</a:t>
            </a:r>
          </a:p>
          <a:p>
            <a:pPr marL="0" indent="0">
              <a:buNone/>
            </a:pPr>
            <a:r>
              <a:rPr lang="en-US" sz="1000" dirty="0">
                <a:latin typeface="Calibri Light" panose="020F0302020204030204" pitchFamily="34" charset="0"/>
                <a:cs typeface="Calibri Light" panose="020F0302020204030204" pitchFamily="34" charset="0"/>
              </a:rPr>
              <a:t>The Russell 2000 Value® Index measures the performance of the small-cap segment of the U.S. equity universe. It includes those Russell 2000® companies with lower price-to-book ratios and lower forecasted growth values.</a:t>
            </a:r>
          </a:p>
          <a:p>
            <a:pPr marL="0" indent="0">
              <a:buNone/>
            </a:pPr>
            <a:r>
              <a:rPr lang="en-US" sz="1000" dirty="0">
                <a:latin typeface="Calibri Light" panose="020F0302020204030204" pitchFamily="34" charset="0"/>
                <a:cs typeface="Calibri Light" panose="020F0302020204030204" pitchFamily="34" charset="0"/>
              </a:rPr>
              <a:t>The Russell 3000 Index is a market-capitalization-weighted equity index maintained by FTSE Russell that provides exposure to the entire U.S. stock market. The index tracks the performance of the 3,000 largest U.S.-traded stocks, which represent about 97% of all U.S.-incorporated equity securities.</a:t>
            </a:r>
          </a:p>
          <a:p>
            <a:pPr marL="0" indent="0">
              <a:buNone/>
            </a:pPr>
            <a:r>
              <a:rPr lang="en-US" sz="1000" dirty="0">
                <a:latin typeface="Calibri Light" panose="020F0302020204030204" pitchFamily="34" charset="0"/>
                <a:cs typeface="Calibri Light" panose="020F0302020204030204" pitchFamily="34" charset="0"/>
              </a:rPr>
              <a:t>The Russell Midcap® Index is a market capitalization-weighted index comprised of 800 publicly traded U.S. companies with market caps of between $2 and $10 billion. The 800 companies in the Russell Midcap® Index are the 800 smallest of the 1,000 companies that comprise Russell 1000® Index.</a:t>
            </a:r>
          </a:p>
          <a:p>
            <a:pPr marL="0" indent="0">
              <a:buNone/>
            </a:pPr>
            <a:r>
              <a:rPr lang="en-US" sz="1000" dirty="0">
                <a:latin typeface="Calibri Light" panose="020F0302020204030204" pitchFamily="34" charset="0"/>
                <a:cs typeface="Calibri Light" panose="020F0302020204030204" pitchFamily="34" charset="0"/>
              </a:rPr>
              <a:t>The S&amp;P 500® Index, or the Standard &amp; Poor's 500® Index, is a market-capitalization-weighted index of the 500 largest U.S. publicly traded companies.</a:t>
            </a:r>
          </a:p>
          <a:p>
            <a:pPr marL="0" indent="0">
              <a:buNone/>
            </a:pPr>
            <a:r>
              <a:rPr lang="en-US" sz="1000" dirty="0">
                <a:latin typeface="Calibri Light" panose="020F0302020204030204" pitchFamily="34" charset="0"/>
                <a:cs typeface="Calibri Light" panose="020F0302020204030204" pitchFamily="34" charset="0"/>
              </a:rPr>
              <a:t>The Federal Open Market Committee (FOMC) is the branch of the Federal Reserve System that determines the direction of monetary policy.</a:t>
            </a: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a:p>
            <a:pPr marL="0" indent="0">
              <a:buNone/>
            </a:pPr>
            <a:endParaRPr lang="en-US" sz="1000" dirty="0">
              <a:latin typeface="Calibri Light" panose="020F0302020204030204" pitchFamily="34" charset="0"/>
              <a:cs typeface="Calibri Light" panose="020F0302020204030204" pitchFamily="34" charset="0"/>
            </a:endParaRPr>
          </a:p>
        </p:txBody>
      </p:sp>
      <p:sp>
        <p:nvSpPr>
          <p:cNvPr id="7" name="Slide Number Placeholder 6">
            <a:extLst>
              <a:ext uri="{FF2B5EF4-FFF2-40B4-BE49-F238E27FC236}">
                <a16:creationId xmlns:a16="http://schemas.microsoft.com/office/drawing/2014/main" id="{CC2F196D-0538-4843-A443-A609A2A1D052}"/>
              </a:ext>
            </a:extLst>
          </p:cNvPr>
          <p:cNvSpPr>
            <a:spLocks noGrp="1"/>
          </p:cNvSpPr>
          <p:nvPr>
            <p:ph type="sldNum" sz="quarter" idx="13"/>
          </p:nvPr>
        </p:nvSpPr>
        <p:spPr/>
        <p:txBody>
          <a:bodyPr/>
          <a:lstStyle/>
          <a:p>
            <a:fld id="{331525CF-7A99-4CCB-A527-1B73D50DEF71}" type="slidenum">
              <a:rPr lang="en-US" smtClean="0"/>
              <a:pPr/>
              <a:t>21</a:t>
            </a:fld>
            <a:endParaRPr lang="en-US"/>
          </a:p>
        </p:txBody>
      </p:sp>
      <p:pic>
        <p:nvPicPr>
          <p:cNvPr id="6" name="Picture 5" descr="Icon&#10;&#10;Description automatically generated">
            <a:extLst>
              <a:ext uri="{FF2B5EF4-FFF2-40B4-BE49-F238E27FC236}">
                <a16:creationId xmlns:a16="http://schemas.microsoft.com/office/drawing/2014/main" id="{D8292D6A-9475-B346-B3C2-DCBDC7D30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432" y="19456"/>
            <a:ext cx="945924" cy="1257083"/>
          </a:xfrm>
          <a:prstGeom prst="rect">
            <a:avLst/>
          </a:prstGeom>
        </p:spPr>
      </p:pic>
      <p:sp>
        <p:nvSpPr>
          <p:cNvPr id="8" name="Rectangle 4">
            <a:extLst>
              <a:ext uri="{FF2B5EF4-FFF2-40B4-BE49-F238E27FC236}">
                <a16:creationId xmlns:a16="http://schemas.microsoft.com/office/drawing/2014/main" id="{17ED7A6F-291D-E045-A473-D00557A0CC93}"/>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Tree>
    <p:extLst>
      <p:ext uri="{BB962C8B-B14F-4D97-AF65-F5344CB8AC3E}">
        <p14:creationId xmlns:p14="http://schemas.microsoft.com/office/powerpoint/2010/main" val="4005056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95A267-FF92-45EE-8A80-F06B6876E40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887674" y="1828661"/>
            <a:ext cx="5486876" cy="3200677"/>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dirty="0">
                <a:latin typeface="Arial" panose="020B0604020202020204" pitchFamily="34" charset="0"/>
                <a:cs typeface="Arial" panose="020B0604020202020204" pitchFamily="34" charset="0"/>
              </a:rPr>
              <a:t>Volatility Returns (again)</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3</a:t>
            </a:fld>
            <a:endParaRPr lang="en-US"/>
          </a:p>
        </p:txBody>
      </p:sp>
      <p:sp>
        <p:nvSpPr>
          <p:cNvPr id="8" name="Rectangle 4">
            <a:extLst>
              <a:ext uri="{FF2B5EF4-FFF2-40B4-BE49-F238E27FC236}">
                <a16:creationId xmlns:a16="http://schemas.microsoft.com/office/drawing/2014/main" id="{AB9DA2E1-A96B-497A-AA0A-671D666F8EA5}"/>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9" name="TextBox 8">
            <a:extLst>
              <a:ext uri="{FF2B5EF4-FFF2-40B4-BE49-F238E27FC236}">
                <a16:creationId xmlns:a16="http://schemas.microsoft.com/office/drawing/2014/main" id="{FF279813-AB72-4897-AECB-D8FEAB4FFD9A}"/>
              </a:ext>
            </a:extLst>
          </p:cNvPr>
          <p:cNvSpPr txBox="1"/>
          <p:nvPr/>
        </p:nvSpPr>
        <p:spPr>
          <a:xfrm>
            <a:off x="4887674" y="1198960"/>
            <a:ext cx="6466126" cy="369332"/>
          </a:xfrm>
          <a:prstGeom prst="rect">
            <a:avLst/>
          </a:prstGeom>
          <a:noFill/>
        </p:spPr>
        <p:txBody>
          <a:bodyPr wrap="square" rtlCol="0">
            <a:spAutoFit/>
          </a:bodyPr>
          <a:lstStyle/>
          <a:p>
            <a:r>
              <a:rPr lang="en-US" cap="all" dirty="0"/>
              <a:t>Equity market pain drives volatility expectations higher</a:t>
            </a:r>
          </a:p>
        </p:txBody>
      </p:sp>
      <p:sp>
        <p:nvSpPr>
          <p:cNvPr id="10" name="TextBox 9">
            <a:extLst>
              <a:ext uri="{FF2B5EF4-FFF2-40B4-BE49-F238E27FC236}">
                <a16:creationId xmlns:a16="http://schemas.microsoft.com/office/drawing/2014/main" id="{0A23196C-D85C-40BA-9421-6ADA1D7F1FD6}"/>
              </a:ext>
            </a:extLst>
          </p:cNvPr>
          <p:cNvSpPr txBox="1"/>
          <p:nvPr/>
        </p:nvSpPr>
        <p:spPr>
          <a:xfrm>
            <a:off x="4887674" y="1486407"/>
            <a:ext cx="6466126" cy="276999"/>
          </a:xfrm>
          <a:prstGeom prst="rect">
            <a:avLst/>
          </a:prstGeom>
          <a:noFill/>
        </p:spPr>
        <p:txBody>
          <a:bodyPr wrap="square" rtlCol="0">
            <a:spAutoFit/>
          </a:bodyPr>
          <a:lstStyle/>
          <a:p>
            <a:r>
              <a:rPr lang="en-US" sz="1200" dirty="0">
                <a:cs typeface="Rajdhani" panose="02000000000000000000" pitchFamily="2" charset="0"/>
              </a:rPr>
              <a:t>VIX Index, June 30, 2021 to January 31, 2022</a:t>
            </a:r>
          </a:p>
        </p:txBody>
      </p:sp>
      <p:sp>
        <p:nvSpPr>
          <p:cNvPr id="11" name="Rectangle 10">
            <a:extLst>
              <a:ext uri="{FF2B5EF4-FFF2-40B4-BE49-F238E27FC236}">
                <a16:creationId xmlns:a16="http://schemas.microsoft.com/office/drawing/2014/main" id="{3DB536C5-E301-439F-A605-0B00C0731A92}"/>
              </a:ext>
            </a:extLst>
          </p:cNvPr>
          <p:cNvSpPr/>
          <p:nvPr/>
        </p:nvSpPr>
        <p:spPr>
          <a:xfrm>
            <a:off x="1117419" y="1123407"/>
            <a:ext cx="3352800" cy="4336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12" name="TextBox 11">
            <a:extLst>
              <a:ext uri="{FF2B5EF4-FFF2-40B4-BE49-F238E27FC236}">
                <a16:creationId xmlns:a16="http://schemas.microsoft.com/office/drawing/2014/main" id="{2A63EF23-D423-4F85-BD39-76E71D01EC9A}"/>
              </a:ext>
            </a:extLst>
          </p:cNvPr>
          <p:cNvSpPr txBox="1"/>
          <p:nvPr/>
        </p:nvSpPr>
        <p:spPr>
          <a:xfrm>
            <a:off x="1381941" y="1327532"/>
            <a:ext cx="2959240" cy="2861040"/>
          </a:xfrm>
          <a:prstGeom prst="rect">
            <a:avLst/>
          </a:prstGeom>
          <a:noFill/>
          <a:ln>
            <a:solidFill>
              <a:schemeClr val="bg1">
                <a:lumMod val="95000"/>
              </a:schemeClr>
            </a:solidFill>
          </a:ln>
        </p:spPr>
        <p:txBody>
          <a:bodyPr wrap="square" rtlCol="0">
            <a:spAutoFit/>
          </a:bodyPr>
          <a:lstStyle/>
          <a:p>
            <a:pPr>
              <a:lnSpc>
                <a:spcPct val="120000"/>
              </a:lnSpc>
              <a:spcBef>
                <a:spcPts val="600"/>
              </a:spcBef>
            </a:pPr>
            <a:r>
              <a:rPr lang="en-US" sz="1300" spc="300" dirty="0">
                <a:solidFill>
                  <a:srgbClr val="C00000"/>
                </a:solidFill>
              </a:rPr>
              <a:t>WHAT DOES IT MEAN?</a:t>
            </a:r>
          </a:p>
          <a:p>
            <a:pPr marL="171450" indent="-171450">
              <a:lnSpc>
                <a:spcPct val="120000"/>
              </a:lnSpc>
              <a:spcBef>
                <a:spcPts val="1200"/>
              </a:spcBef>
              <a:buClr>
                <a:srgbClr val="C00000"/>
              </a:buClr>
              <a:buSzPct val="120000"/>
              <a:buFont typeface="Arial" panose="020B0604020202020204" pitchFamily="34" charset="0"/>
              <a:buChar char="•"/>
            </a:pPr>
            <a:r>
              <a:rPr lang="en-US" sz="1100" dirty="0"/>
              <a:t>Following a bumpy ride from Thanksgiving to mid-December the Santa Claus rally in late December may have made markets a bit too complacent, with a sharp change of course in January.</a:t>
            </a:r>
          </a:p>
          <a:p>
            <a:pPr marL="171450" indent="-171450">
              <a:lnSpc>
                <a:spcPct val="120000"/>
              </a:lnSpc>
              <a:spcBef>
                <a:spcPts val="1200"/>
              </a:spcBef>
              <a:buClr>
                <a:srgbClr val="C00000"/>
              </a:buClr>
              <a:buSzPct val="120000"/>
              <a:buFont typeface="Arial" panose="020B0604020202020204" pitchFamily="34" charset="0"/>
              <a:buChar char="•"/>
            </a:pPr>
            <a:r>
              <a:rPr lang="en-US" sz="1100" dirty="0"/>
              <a:t>While December’s volatility mostly owed itself to omicron fears with an inflation backdrop, inflation and the Fed took center stage in January, propelling the S&amp;P 500 down and short-term volatility expectations to the highest in nearly a year.</a:t>
            </a:r>
          </a:p>
        </p:txBody>
      </p:sp>
      <p:sp>
        <p:nvSpPr>
          <p:cNvPr id="14" name="Rectangle 13">
            <a:extLst>
              <a:ext uri="{FF2B5EF4-FFF2-40B4-BE49-F238E27FC236}">
                <a16:creationId xmlns:a16="http://schemas.microsoft.com/office/drawing/2014/main" id="{6579930F-4B2F-4C84-BEEE-7157C66EA6F4}"/>
              </a:ext>
            </a:extLst>
          </p:cNvPr>
          <p:cNvSpPr/>
          <p:nvPr/>
        </p:nvSpPr>
        <p:spPr>
          <a:xfrm>
            <a:off x="838200" y="6115848"/>
            <a:ext cx="9972673" cy="584775"/>
          </a:xfrm>
          <a:prstGeom prst="rect">
            <a:avLst/>
          </a:prstGeom>
          <a:noFill/>
        </p:spPr>
        <p:txBody>
          <a:bodyPr wrap="square" anchor="b">
            <a:spAutoFit/>
          </a:bodyPr>
          <a:lstStyle/>
          <a:p>
            <a:r>
              <a:rPr lang="en-US" sz="800"/>
              <a:t>Source: Helios Quantitative Research, Bloomberg, CNBC</a:t>
            </a:r>
          </a:p>
          <a:p>
            <a:r>
              <a:rPr lang="en-US" sz="800" baseline="0">
                <a:solidFill>
                  <a:schemeClr val="tx1"/>
                </a:solidFill>
                <a:effectLst/>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endParaRPr lang="en-US" sz="800" baseline="0">
              <a:solidFill>
                <a:schemeClr val="tx1"/>
              </a:solidFill>
              <a:effectLst/>
              <a:ea typeface="Calibri" panose="020F0502020204030204" pitchFamily="34" charset="0"/>
              <a:cs typeface="Times New Roman" panose="02020603050405020304" pitchFamily="18" charset="0"/>
            </a:endParaRPr>
          </a:p>
        </p:txBody>
      </p:sp>
      <p:sp>
        <p:nvSpPr>
          <p:cNvPr id="17" name="Speech Bubble: Rectangle with Corners Rounded 16">
            <a:extLst>
              <a:ext uri="{FF2B5EF4-FFF2-40B4-BE49-F238E27FC236}">
                <a16:creationId xmlns:a16="http://schemas.microsoft.com/office/drawing/2014/main" id="{8801CF0C-B957-4D3A-932D-74CE9EF1705F}"/>
              </a:ext>
            </a:extLst>
          </p:cNvPr>
          <p:cNvSpPr/>
          <p:nvPr/>
        </p:nvSpPr>
        <p:spPr>
          <a:xfrm>
            <a:off x="7056756" y="2035748"/>
            <a:ext cx="1357620" cy="332313"/>
          </a:xfrm>
          <a:prstGeom prst="wedgeRoundRectCallout">
            <a:avLst>
              <a:gd name="adj1" fmla="val 56309"/>
              <a:gd name="adj2" fmla="val 51852"/>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Omicron fears over Thanksgiving</a:t>
            </a:r>
          </a:p>
        </p:txBody>
      </p:sp>
      <p:sp>
        <p:nvSpPr>
          <p:cNvPr id="18" name="Speech Bubble: Rectangle with Corners Rounded 17">
            <a:extLst>
              <a:ext uri="{FF2B5EF4-FFF2-40B4-BE49-F238E27FC236}">
                <a16:creationId xmlns:a16="http://schemas.microsoft.com/office/drawing/2014/main" id="{9408D3AD-FA5A-446F-ABA8-18BD90C15C07}"/>
              </a:ext>
            </a:extLst>
          </p:cNvPr>
          <p:cNvSpPr/>
          <p:nvPr/>
        </p:nvSpPr>
        <p:spPr>
          <a:xfrm>
            <a:off x="8715653" y="1837166"/>
            <a:ext cx="1357620" cy="332313"/>
          </a:xfrm>
          <a:prstGeom prst="wedgeRoundRectCallout">
            <a:avLst>
              <a:gd name="adj1" fmla="val 26616"/>
              <a:gd name="adj2" fmla="val 69604"/>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Fed, Inflation, and Growth</a:t>
            </a:r>
          </a:p>
        </p:txBody>
      </p:sp>
      <p:pic>
        <p:nvPicPr>
          <p:cNvPr id="13" name="Picture 12" descr="Icon&#10;&#10;Description automatically generated">
            <a:extLst>
              <a:ext uri="{FF2B5EF4-FFF2-40B4-BE49-F238E27FC236}">
                <a16:creationId xmlns:a16="http://schemas.microsoft.com/office/drawing/2014/main" id="{1606FCA4-2A27-8D49-94A7-4546D3B9F037}"/>
              </a:ext>
            </a:extLst>
          </p:cNvPr>
          <p:cNvPicPr>
            <a:picLocks noChangeAspect="1"/>
          </p:cNvPicPr>
          <p:nvPr/>
        </p:nvPicPr>
        <p:blipFill rotWithShape="1">
          <a:blip r:embed="rId4">
            <a:extLst>
              <a:ext uri="{28A0092B-C50C-407E-A947-70E740481C1C}">
                <a14:useLocalDpi xmlns:a14="http://schemas.microsoft.com/office/drawing/2010/main" val="0"/>
              </a:ext>
            </a:extLst>
          </a:blip>
          <a:srcRect b="19348"/>
          <a:stretch/>
        </p:blipFill>
        <p:spPr>
          <a:xfrm>
            <a:off x="10438432" y="19456"/>
            <a:ext cx="945924" cy="1017211"/>
          </a:xfrm>
          <a:prstGeom prst="rect">
            <a:avLst/>
          </a:prstGeom>
        </p:spPr>
      </p:pic>
    </p:spTree>
    <p:extLst>
      <p:ext uri="{BB962C8B-B14F-4D97-AF65-F5344CB8AC3E}">
        <p14:creationId xmlns:p14="http://schemas.microsoft.com/office/powerpoint/2010/main" val="1844113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dirty="0">
                <a:solidFill>
                  <a:srgbClr val="C00000"/>
                </a:solidFill>
              </a:rPr>
              <a:t>Market Overview</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4</a:t>
            </a:fld>
            <a:endParaRPr lang="en-US"/>
          </a:p>
        </p:txBody>
      </p:sp>
      <p:sp>
        <p:nvSpPr>
          <p:cNvPr id="8" name="Rectangle 4">
            <a:extLst>
              <a:ext uri="{FF2B5EF4-FFF2-40B4-BE49-F238E27FC236}">
                <a16:creationId xmlns:a16="http://schemas.microsoft.com/office/drawing/2014/main" id="{AB9DA2E1-A96B-497A-AA0A-671D666F8EA5}"/>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TextBox 12">
            <a:extLst>
              <a:ext uri="{FF2B5EF4-FFF2-40B4-BE49-F238E27FC236}">
                <a16:creationId xmlns:a16="http://schemas.microsoft.com/office/drawing/2014/main" id="{5AB34A14-4101-44EB-9498-2A1BBAA8B6D9}"/>
              </a:ext>
            </a:extLst>
          </p:cNvPr>
          <p:cNvSpPr txBox="1"/>
          <p:nvPr/>
        </p:nvSpPr>
        <p:spPr>
          <a:xfrm>
            <a:off x="1156005" y="1150668"/>
            <a:ext cx="2420982" cy="230832"/>
          </a:xfrm>
          <a:prstGeom prst="rect">
            <a:avLst/>
          </a:prstGeom>
          <a:noFill/>
        </p:spPr>
        <p:txBody>
          <a:bodyPr wrap="square" rtlCol="0" anchor="ctr">
            <a:spAutoFit/>
          </a:bodyPr>
          <a:lstStyle/>
          <a:p>
            <a:r>
              <a:rPr lang="en-US" sz="900" b="1" spc="100" dirty="0"/>
              <a:t>EQUITY SECTOR PERFORMANCE</a:t>
            </a:r>
          </a:p>
        </p:txBody>
      </p:sp>
      <p:sp>
        <p:nvSpPr>
          <p:cNvPr id="14" name="TextBox 13">
            <a:extLst>
              <a:ext uri="{FF2B5EF4-FFF2-40B4-BE49-F238E27FC236}">
                <a16:creationId xmlns:a16="http://schemas.microsoft.com/office/drawing/2014/main" id="{4D60C3A2-9419-4D6E-B0EB-D992EB10282F}"/>
              </a:ext>
            </a:extLst>
          </p:cNvPr>
          <p:cNvSpPr txBox="1"/>
          <p:nvPr/>
        </p:nvSpPr>
        <p:spPr>
          <a:xfrm>
            <a:off x="1156004" y="1381357"/>
            <a:ext cx="2635257" cy="200055"/>
          </a:xfrm>
          <a:prstGeom prst="rect">
            <a:avLst/>
          </a:prstGeom>
          <a:noFill/>
        </p:spPr>
        <p:txBody>
          <a:bodyPr wrap="square">
            <a:spAutoFit/>
          </a:bodyPr>
          <a:lstStyle/>
          <a:p>
            <a:r>
              <a:rPr lang="en-US" sz="700" dirty="0">
                <a:solidFill>
                  <a:schemeClr val="tx1">
                    <a:lumMod val="75000"/>
                    <a:lumOff val="25000"/>
                  </a:schemeClr>
                </a:solidFill>
              </a:rPr>
              <a:t>Ranked S&amp;P 500 Sector Total Returns</a:t>
            </a:r>
          </a:p>
        </p:txBody>
      </p:sp>
      <p:sp>
        <p:nvSpPr>
          <p:cNvPr id="15" name="TextBox 14">
            <a:extLst>
              <a:ext uri="{FF2B5EF4-FFF2-40B4-BE49-F238E27FC236}">
                <a16:creationId xmlns:a16="http://schemas.microsoft.com/office/drawing/2014/main" id="{5D81294B-DB50-4FA7-A7E9-FE07F5AEFDEE}"/>
              </a:ext>
            </a:extLst>
          </p:cNvPr>
          <p:cNvSpPr txBox="1"/>
          <p:nvPr/>
        </p:nvSpPr>
        <p:spPr>
          <a:xfrm>
            <a:off x="4870157" y="1150668"/>
            <a:ext cx="2635256" cy="230832"/>
          </a:xfrm>
          <a:prstGeom prst="rect">
            <a:avLst/>
          </a:prstGeom>
          <a:noFill/>
        </p:spPr>
        <p:txBody>
          <a:bodyPr wrap="square" rtlCol="0" anchor="ctr">
            <a:spAutoFit/>
          </a:bodyPr>
          <a:lstStyle/>
          <a:p>
            <a:r>
              <a:rPr lang="en-US" sz="900" b="1" spc="100"/>
              <a:t>EQUITY STYLE &amp; SIZE PERFORMANCE</a:t>
            </a:r>
          </a:p>
        </p:txBody>
      </p:sp>
      <p:sp>
        <p:nvSpPr>
          <p:cNvPr id="16" name="TextBox 15">
            <a:extLst>
              <a:ext uri="{FF2B5EF4-FFF2-40B4-BE49-F238E27FC236}">
                <a16:creationId xmlns:a16="http://schemas.microsoft.com/office/drawing/2014/main" id="{149BE419-9C9C-4B62-8A48-603521DC0A09}"/>
              </a:ext>
            </a:extLst>
          </p:cNvPr>
          <p:cNvSpPr txBox="1"/>
          <p:nvPr/>
        </p:nvSpPr>
        <p:spPr>
          <a:xfrm>
            <a:off x="4870156" y="1381357"/>
            <a:ext cx="2635257" cy="200055"/>
          </a:xfrm>
          <a:prstGeom prst="rect">
            <a:avLst/>
          </a:prstGeom>
          <a:noFill/>
        </p:spPr>
        <p:txBody>
          <a:bodyPr wrap="square">
            <a:spAutoFit/>
          </a:bodyPr>
          <a:lstStyle/>
          <a:p>
            <a:r>
              <a:rPr lang="en-US" sz="700" dirty="0">
                <a:solidFill>
                  <a:schemeClr val="tx1">
                    <a:lumMod val="75000"/>
                    <a:lumOff val="25000"/>
                  </a:schemeClr>
                </a:solidFill>
              </a:rPr>
              <a:t>Ranked Style, Size, and Geography Total Returns</a:t>
            </a:r>
          </a:p>
        </p:txBody>
      </p:sp>
      <p:sp>
        <p:nvSpPr>
          <p:cNvPr id="17" name="TextBox 16">
            <a:extLst>
              <a:ext uri="{FF2B5EF4-FFF2-40B4-BE49-F238E27FC236}">
                <a16:creationId xmlns:a16="http://schemas.microsoft.com/office/drawing/2014/main" id="{684104AC-AD74-4C74-9E34-CF341A988CC7}"/>
              </a:ext>
            </a:extLst>
          </p:cNvPr>
          <p:cNvSpPr txBox="1"/>
          <p:nvPr/>
        </p:nvSpPr>
        <p:spPr>
          <a:xfrm>
            <a:off x="8599659" y="1150668"/>
            <a:ext cx="2420982" cy="230832"/>
          </a:xfrm>
          <a:prstGeom prst="rect">
            <a:avLst/>
          </a:prstGeom>
          <a:noFill/>
        </p:spPr>
        <p:txBody>
          <a:bodyPr wrap="square" rtlCol="0" anchor="ctr">
            <a:spAutoFit/>
          </a:bodyPr>
          <a:lstStyle/>
          <a:p>
            <a:r>
              <a:rPr lang="en-US" sz="900" b="1" spc="100" dirty="0"/>
              <a:t>CREDIT SECTOR PERFORMANCE</a:t>
            </a:r>
          </a:p>
        </p:txBody>
      </p:sp>
      <p:sp>
        <p:nvSpPr>
          <p:cNvPr id="18" name="TextBox 17">
            <a:extLst>
              <a:ext uri="{FF2B5EF4-FFF2-40B4-BE49-F238E27FC236}">
                <a16:creationId xmlns:a16="http://schemas.microsoft.com/office/drawing/2014/main" id="{12936D4B-9A9B-45F4-B6DC-7FD309C45348}"/>
              </a:ext>
            </a:extLst>
          </p:cNvPr>
          <p:cNvSpPr txBox="1"/>
          <p:nvPr/>
        </p:nvSpPr>
        <p:spPr>
          <a:xfrm>
            <a:off x="8599658" y="1381357"/>
            <a:ext cx="2635257" cy="200055"/>
          </a:xfrm>
          <a:prstGeom prst="rect">
            <a:avLst/>
          </a:prstGeom>
          <a:noFill/>
        </p:spPr>
        <p:txBody>
          <a:bodyPr wrap="square">
            <a:spAutoFit/>
          </a:bodyPr>
          <a:lstStyle/>
          <a:p>
            <a:r>
              <a:rPr lang="en-US" sz="700" dirty="0">
                <a:solidFill>
                  <a:schemeClr val="tx1">
                    <a:lumMod val="75000"/>
                    <a:lumOff val="25000"/>
                  </a:schemeClr>
                </a:solidFill>
              </a:rPr>
              <a:t>Ranked Fixed Income Sectors Total Returns</a:t>
            </a:r>
          </a:p>
        </p:txBody>
      </p:sp>
      <p:sp>
        <p:nvSpPr>
          <p:cNvPr id="22" name="TextBox 21">
            <a:extLst>
              <a:ext uri="{FF2B5EF4-FFF2-40B4-BE49-F238E27FC236}">
                <a16:creationId xmlns:a16="http://schemas.microsoft.com/office/drawing/2014/main" id="{140FFA84-C44E-4B51-A62C-BB1929FCC1DE}"/>
              </a:ext>
            </a:extLst>
          </p:cNvPr>
          <p:cNvSpPr txBox="1"/>
          <p:nvPr/>
        </p:nvSpPr>
        <p:spPr>
          <a:xfrm>
            <a:off x="4804925" y="4848905"/>
            <a:ext cx="2754141" cy="707886"/>
          </a:xfrm>
          <a:prstGeom prst="rect">
            <a:avLst/>
          </a:prstGeom>
          <a:noFill/>
        </p:spPr>
        <p:txBody>
          <a:bodyPr wrap="square" rtlCol="0">
            <a:spAutoFit/>
          </a:bodyPr>
          <a:lstStyle/>
          <a:p>
            <a:pPr algn="l"/>
            <a:r>
              <a:rPr lang="en-US" sz="800" dirty="0">
                <a:solidFill>
                  <a:schemeClr val="bg2">
                    <a:lumMod val="25000"/>
                  </a:schemeClr>
                </a:solidFill>
              </a:rPr>
              <a:t>Asset class total returns are based on the Russell 1000, Russell 1000 Growth, Russell 1000 Value, Russell Midcap, Russell Midcap Growth, Russell Midcap Value, Russell 2000, Russell 2000 Growth, Russell 2000 Value, MSCI EAFE, and MSCI Emerging Markets indices.</a:t>
            </a:r>
          </a:p>
        </p:txBody>
      </p:sp>
      <p:sp>
        <p:nvSpPr>
          <p:cNvPr id="23" name="TextBox 22">
            <a:extLst>
              <a:ext uri="{FF2B5EF4-FFF2-40B4-BE49-F238E27FC236}">
                <a16:creationId xmlns:a16="http://schemas.microsoft.com/office/drawing/2014/main" id="{53B33C64-10D0-4FD9-B7F3-74EF3B7F50EF}"/>
              </a:ext>
            </a:extLst>
          </p:cNvPr>
          <p:cNvSpPr txBox="1"/>
          <p:nvPr/>
        </p:nvSpPr>
        <p:spPr>
          <a:xfrm>
            <a:off x="8534427" y="4848905"/>
            <a:ext cx="2754141" cy="707886"/>
          </a:xfrm>
          <a:prstGeom prst="rect">
            <a:avLst/>
          </a:prstGeom>
          <a:noFill/>
        </p:spPr>
        <p:txBody>
          <a:bodyPr wrap="square" rtlCol="0">
            <a:spAutoFit/>
          </a:bodyPr>
          <a:lstStyle/>
          <a:p>
            <a:pPr algn="l"/>
            <a:r>
              <a:rPr lang="en-US" sz="800" dirty="0">
                <a:solidFill>
                  <a:schemeClr val="bg2">
                    <a:lumMod val="25000"/>
                  </a:schemeClr>
                </a:solidFill>
              </a:rPr>
              <a:t>Sector total returns are based on the Bloomberg U.S. Aggregate, U.S. Treasury, U.S. Treasury Inflation Notes, U.S. Agency, Municipal, U.S. Corporate, U.S. Corporate High Yield, Global Aggregate, Global High Yield, and EM USD Aggregate indices.</a:t>
            </a:r>
          </a:p>
        </p:txBody>
      </p:sp>
      <p:sp>
        <p:nvSpPr>
          <p:cNvPr id="24" name="TextBox 23">
            <a:extLst>
              <a:ext uri="{FF2B5EF4-FFF2-40B4-BE49-F238E27FC236}">
                <a16:creationId xmlns:a16="http://schemas.microsoft.com/office/drawing/2014/main" id="{0F867B7E-9BFF-41AF-ADBE-2246DA922932}"/>
              </a:ext>
            </a:extLst>
          </p:cNvPr>
          <p:cNvSpPr txBox="1"/>
          <p:nvPr/>
        </p:nvSpPr>
        <p:spPr>
          <a:xfrm>
            <a:off x="1119051" y="4848905"/>
            <a:ext cx="2754141" cy="338554"/>
          </a:xfrm>
          <a:prstGeom prst="rect">
            <a:avLst/>
          </a:prstGeom>
          <a:noFill/>
        </p:spPr>
        <p:txBody>
          <a:bodyPr wrap="square" rtlCol="0">
            <a:spAutoFit/>
          </a:bodyPr>
          <a:lstStyle/>
          <a:p>
            <a:pPr algn="l"/>
            <a:r>
              <a:rPr lang="en-US" sz="800" dirty="0">
                <a:solidFill>
                  <a:schemeClr val="bg2">
                    <a:lumMod val="25000"/>
                  </a:schemeClr>
                </a:solidFill>
              </a:rPr>
              <a:t>Sector total returns are based on the S&amp;P 500 GICS Level 1 indices.</a:t>
            </a:r>
          </a:p>
        </p:txBody>
      </p:sp>
      <p:sp>
        <p:nvSpPr>
          <p:cNvPr id="28" name="Rectangle 27">
            <a:extLst>
              <a:ext uri="{FF2B5EF4-FFF2-40B4-BE49-F238E27FC236}">
                <a16:creationId xmlns:a16="http://schemas.microsoft.com/office/drawing/2014/main" id="{2965F2B4-73CC-4C83-85D4-1266C6DC2D00}"/>
              </a:ext>
            </a:extLst>
          </p:cNvPr>
          <p:cNvSpPr/>
          <p:nvPr/>
        </p:nvSpPr>
        <p:spPr>
          <a:xfrm>
            <a:off x="838200" y="5869626"/>
            <a:ext cx="9972673" cy="830997"/>
          </a:xfrm>
          <a:prstGeom prst="rect">
            <a:avLst/>
          </a:prstGeom>
          <a:noFill/>
        </p:spPr>
        <p:txBody>
          <a:bodyPr wrap="square" anchor="b">
            <a:spAutoFit/>
          </a:bodyPr>
          <a:lstStyle/>
          <a:p>
            <a:r>
              <a:rPr lang="en-US" sz="800" dirty="0"/>
              <a:t>Source: Helios Quantitative Research, Bloomberg</a:t>
            </a:r>
          </a:p>
          <a:p>
            <a:r>
              <a:rPr lang="en-US" sz="800" dirty="0"/>
              <a:t>Total returns as of the report date unless otherwise noted. Returns over 1 year are annualized. Indices are unmanaged and cannot be invested into directly. The returns do not reflect fees, sales charges, or expenses and don’t reflect any particular investment. Past performance is not indicative of future results. </a:t>
            </a:r>
          </a:p>
          <a:p>
            <a:r>
              <a:rPr lang="en-US" sz="800" baseline="0" dirty="0">
                <a:solidFill>
                  <a:schemeClr val="tx1"/>
                </a:solidFill>
                <a:effectLst/>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endParaRPr lang="en-US" sz="800" baseline="0" dirty="0">
              <a:solidFill>
                <a:schemeClr val="tx1"/>
              </a:solidFill>
              <a:effectLst/>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0A4743A8-0041-4867-A3FA-08B259235AA1}"/>
              </a:ext>
            </a:extLst>
          </p:cNvPr>
          <p:cNvGraphicFramePr>
            <a:graphicFrameLocks noGrp="1"/>
          </p:cNvGraphicFramePr>
          <p:nvPr>
            <p:extLst>
              <p:ext uri="{D42A27DB-BD31-4B8C-83A1-F6EECF244321}">
                <p14:modId xmlns:p14="http://schemas.microsoft.com/office/powerpoint/2010/main" val="3808955105"/>
              </p:ext>
            </p:extLst>
          </p:nvPr>
        </p:nvGraphicFramePr>
        <p:xfrm>
          <a:off x="1156004" y="1763104"/>
          <a:ext cx="2755900" cy="2952750"/>
        </p:xfrm>
        <a:graphic>
          <a:graphicData uri="http://schemas.openxmlformats.org/drawingml/2006/table">
            <a:tbl>
              <a:tblPr/>
              <a:tblGrid>
                <a:gridCol w="2043167">
                  <a:extLst>
                    <a:ext uri="{9D8B030D-6E8A-4147-A177-3AD203B41FA5}">
                      <a16:colId xmlns:a16="http://schemas.microsoft.com/office/drawing/2014/main" val="2805996807"/>
                    </a:ext>
                  </a:extLst>
                </a:gridCol>
                <a:gridCol w="712733">
                  <a:extLst>
                    <a:ext uri="{9D8B030D-6E8A-4147-A177-3AD203B41FA5}">
                      <a16:colId xmlns:a16="http://schemas.microsoft.com/office/drawing/2014/main" val="4160044328"/>
                    </a:ext>
                  </a:extLst>
                </a:gridCol>
              </a:tblGrid>
              <a:tr h="209550">
                <a:tc>
                  <a:txBody>
                    <a:bodyPr/>
                    <a:lstStyle/>
                    <a:p>
                      <a:pPr algn="l" fontAlgn="ctr"/>
                      <a:r>
                        <a:rPr lang="en-US" sz="900" b="0" i="0" u="none" strike="noStrike" dirty="0">
                          <a:solidFill>
                            <a:srgbClr val="C00000"/>
                          </a:solidFill>
                          <a:effectLst/>
                          <a:latin typeface="+mn-lt"/>
                        </a:rPr>
                        <a:t>SECTOR</a:t>
                      </a:r>
                    </a:p>
                  </a:txBody>
                  <a:tcPr marL="857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C00000"/>
                          </a:solidFill>
                          <a:effectLst/>
                          <a:latin typeface="+mn-lt"/>
                        </a:rPr>
                        <a:t>JAN</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6772639"/>
                  </a:ext>
                </a:extLst>
              </a:tr>
              <a:tr h="228600">
                <a:tc>
                  <a:txBody>
                    <a:bodyPr/>
                    <a:lstStyle/>
                    <a:p>
                      <a:pPr algn="l" fontAlgn="ctr"/>
                      <a:r>
                        <a:rPr lang="en-US" sz="900" b="0" i="0" u="none" strike="noStrike">
                          <a:solidFill>
                            <a:srgbClr val="000000"/>
                          </a:solidFill>
                          <a:effectLst/>
                          <a:latin typeface="+mn-lt"/>
                        </a:rPr>
                        <a:t>Energy</a:t>
                      </a:r>
                    </a:p>
                  </a:txBody>
                  <a:tcPr marL="857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a:solidFill>
                            <a:srgbClr val="000000"/>
                          </a:solidFill>
                          <a:effectLst/>
                          <a:latin typeface="+mn-lt"/>
                        </a:rPr>
                        <a:t>19.10%</a:t>
                      </a:r>
                    </a:p>
                  </a:txBody>
                  <a:tcPr marL="9525" marR="857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928333937"/>
                  </a:ext>
                </a:extLst>
              </a:tr>
              <a:tr h="228600">
                <a:tc>
                  <a:txBody>
                    <a:bodyPr/>
                    <a:lstStyle/>
                    <a:p>
                      <a:pPr algn="l" fontAlgn="ctr"/>
                      <a:r>
                        <a:rPr lang="en-US" sz="900" b="0" i="0" u="none" strike="noStrike" dirty="0">
                          <a:solidFill>
                            <a:srgbClr val="000000"/>
                          </a:solidFill>
                          <a:effectLst/>
                          <a:latin typeface="+mn-lt"/>
                        </a:rPr>
                        <a:t>Financials</a:t>
                      </a:r>
                    </a:p>
                  </a:txBody>
                  <a:tcPr marL="85725" marR="9525" marT="9525" marB="0" anchor="ctr">
                    <a:lnL>
                      <a:noFill/>
                    </a:lnL>
                    <a:lnR>
                      <a:noFill/>
                    </a:lnR>
                    <a:lnT>
                      <a:noFill/>
                    </a:lnT>
                    <a:lnB>
                      <a:noFill/>
                    </a:lnB>
                  </a:tcPr>
                </a:tc>
                <a:tc>
                  <a:txBody>
                    <a:bodyPr/>
                    <a:lstStyle/>
                    <a:p>
                      <a:pPr algn="r" fontAlgn="ctr"/>
                      <a:r>
                        <a:rPr lang="en-US" sz="900" b="0" i="0" u="none" strike="noStrike">
                          <a:solidFill>
                            <a:srgbClr val="000000"/>
                          </a:solidFill>
                          <a:effectLst/>
                          <a:latin typeface="+mn-lt"/>
                        </a:rPr>
                        <a:t>0.06%</a:t>
                      </a:r>
                    </a:p>
                  </a:txBody>
                  <a:tcPr marL="9525" marR="85725" marT="9525" marB="0" anchor="ctr">
                    <a:lnL>
                      <a:noFill/>
                    </a:lnL>
                    <a:lnR>
                      <a:noFill/>
                    </a:lnR>
                    <a:lnT>
                      <a:noFill/>
                    </a:lnT>
                    <a:lnB>
                      <a:noFill/>
                    </a:lnB>
                  </a:tcPr>
                </a:tc>
                <a:extLst>
                  <a:ext uri="{0D108BD9-81ED-4DB2-BD59-A6C34878D82A}">
                    <a16:rowId xmlns:a16="http://schemas.microsoft.com/office/drawing/2014/main" val="3675674403"/>
                  </a:ext>
                </a:extLst>
              </a:tr>
              <a:tr h="228600">
                <a:tc>
                  <a:txBody>
                    <a:bodyPr/>
                    <a:lstStyle/>
                    <a:p>
                      <a:pPr algn="l" fontAlgn="ctr"/>
                      <a:r>
                        <a:rPr lang="en-US" sz="900" b="0" i="0" u="none" strike="noStrike">
                          <a:solidFill>
                            <a:srgbClr val="000000"/>
                          </a:solidFill>
                          <a:effectLst/>
                          <a:latin typeface="+mn-lt"/>
                        </a:rPr>
                        <a:t>Consumer Staples</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mn-lt"/>
                        </a:rPr>
                        <a:t>-1.37%</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600837600"/>
                  </a:ext>
                </a:extLst>
              </a:tr>
              <a:tr h="228600">
                <a:tc>
                  <a:txBody>
                    <a:bodyPr/>
                    <a:lstStyle/>
                    <a:p>
                      <a:pPr algn="l" fontAlgn="ctr"/>
                      <a:r>
                        <a:rPr lang="en-US" sz="900" b="0" i="0" u="none" strike="noStrike" dirty="0">
                          <a:solidFill>
                            <a:srgbClr val="000000"/>
                          </a:solidFill>
                          <a:effectLst/>
                          <a:latin typeface="+mn-lt"/>
                        </a:rPr>
                        <a:t>Utilities</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mn-lt"/>
                        </a:rPr>
                        <a:t>-3.27%</a:t>
                      </a:r>
                    </a:p>
                  </a:txBody>
                  <a:tcPr marL="9525" marR="85725" marT="9525" marB="0" anchor="ctr">
                    <a:lnL>
                      <a:noFill/>
                    </a:lnL>
                    <a:lnR>
                      <a:noFill/>
                    </a:lnR>
                    <a:lnT>
                      <a:noFill/>
                    </a:lnT>
                    <a:lnB>
                      <a:noFill/>
                    </a:lnB>
                  </a:tcPr>
                </a:tc>
                <a:extLst>
                  <a:ext uri="{0D108BD9-81ED-4DB2-BD59-A6C34878D82A}">
                    <a16:rowId xmlns:a16="http://schemas.microsoft.com/office/drawing/2014/main" val="410352222"/>
                  </a:ext>
                </a:extLst>
              </a:tr>
              <a:tr h="228600">
                <a:tc>
                  <a:txBody>
                    <a:bodyPr/>
                    <a:lstStyle/>
                    <a:p>
                      <a:pPr algn="l" fontAlgn="ctr"/>
                      <a:r>
                        <a:rPr lang="en-US" sz="900" b="0" i="0" u="none" strike="noStrike">
                          <a:solidFill>
                            <a:srgbClr val="000000"/>
                          </a:solidFill>
                          <a:effectLst/>
                          <a:latin typeface="+mn-lt"/>
                        </a:rPr>
                        <a:t>Industrials</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mn-lt"/>
                        </a:rPr>
                        <a:t>-4.73%</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1871597684"/>
                  </a:ext>
                </a:extLst>
              </a:tr>
              <a:tr h="228600">
                <a:tc>
                  <a:txBody>
                    <a:bodyPr/>
                    <a:lstStyle/>
                    <a:p>
                      <a:pPr algn="l" fontAlgn="ctr"/>
                      <a:r>
                        <a:rPr lang="en-US" sz="900" b="0" i="0" u="none" strike="noStrike" dirty="0">
                          <a:solidFill>
                            <a:srgbClr val="000000"/>
                          </a:solidFill>
                          <a:effectLst/>
                          <a:latin typeface="+mn-lt"/>
                        </a:rPr>
                        <a:t>S&amp;P 500</a:t>
                      </a:r>
                    </a:p>
                  </a:txBody>
                  <a:tcPr marL="85725" marR="9525" marT="9525" marB="0" anchor="ctr">
                    <a:lnL>
                      <a:noFill/>
                    </a:lnL>
                    <a:lnR>
                      <a:noFill/>
                    </a:lnR>
                    <a:lnT>
                      <a:noFill/>
                    </a:lnT>
                    <a:lnB>
                      <a:noFill/>
                    </a:lnB>
                    <a:solidFill>
                      <a:srgbClr val="B0C5CC"/>
                    </a:solidFill>
                  </a:tcPr>
                </a:tc>
                <a:tc>
                  <a:txBody>
                    <a:bodyPr/>
                    <a:lstStyle/>
                    <a:p>
                      <a:pPr algn="r" fontAlgn="ctr"/>
                      <a:r>
                        <a:rPr lang="en-US" sz="900" b="0" i="0" u="none" strike="noStrike" dirty="0">
                          <a:solidFill>
                            <a:srgbClr val="C00000"/>
                          </a:solidFill>
                          <a:effectLst/>
                          <a:latin typeface="+mn-lt"/>
                        </a:rPr>
                        <a:t>-5.17%</a:t>
                      </a:r>
                    </a:p>
                  </a:txBody>
                  <a:tcPr marL="9525" marR="85725" marT="9525" marB="0" anchor="ctr">
                    <a:lnL>
                      <a:noFill/>
                    </a:lnL>
                    <a:lnR>
                      <a:noFill/>
                    </a:lnR>
                    <a:lnT>
                      <a:noFill/>
                    </a:lnT>
                    <a:lnB>
                      <a:noFill/>
                    </a:lnB>
                    <a:solidFill>
                      <a:srgbClr val="B0C5CC"/>
                    </a:solidFill>
                  </a:tcPr>
                </a:tc>
                <a:extLst>
                  <a:ext uri="{0D108BD9-81ED-4DB2-BD59-A6C34878D82A}">
                    <a16:rowId xmlns:a16="http://schemas.microsoft.com/office/drawing/2014/main" val="1836014208"/>
                  </a:ext>
                </a:extLst>
              </a:tr>
              <a:tr h="228600">
                <a:tc>
                  <a:txBody>
                    <a:bodyPr/>
                    <a:lstStyle/>
                    <a:p>
                      <a:pPr algn="l" fontAlgn="ctr"/>
                      <a:r>
                        <a:rPr lang="en-US" sz="900" b="0" i="0" u="none" strike="noStrike">
                          <a:solidFill>
                            <a:srgbClr val="000000"/>
                          </a:solidFill>
                          <a:effectLst/>
                          <a:latin typeface="+mn-lt"/>
                        </a:rPr>
                        <a:t>Communication Services</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mn-lt"/>
                        </a:rPr>
                        <a:t>-6.21%</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1395249504"/>
                  </a:ext>
                </a:extLst>
              </a:tr>
              <a:tr h="228600">
                <a:tc>
                  <a:txBody>
                    <a:bodyPr/>
                    <a:lstStyle/>
                    <a:p>
                      <a:pPr algn="l" fontAlgn="ctr"/>
                      <a:r>
                        <a:rPr lang="en-US" sz="900" b="0" i="0" u="none" strike="noStrike" dirty="0">
                          <a:solidFill>
                            <a:srgbClr val="000000"/>
                          </a:solidFill>
                          <a:effectLst/>
                          <a:latin typeface="+mn-lt"/>
                        </a:rPr>
                        <a:t>Health Care</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mn-lt"/>
                        </a:rPr>
                        <a:t>-6.76%</a:t>
                      </a:r>
                    </a:p>
                  </a:txBody>
                  <a:tcPr marL="9525" marR="85725" marT="9525" marB="0" anchor="ctr">
                    <a:lnL>
                      <a:noFill/>
                    </a:lnL>
                    <a:lnR>
                      <a:noFill/>
                    </a:lnR>
                    <a:lnT>
                      <a:noFill/>
                    </a:lnT>
                    <a:lnB>
                      <a:noFill/>
                    </a:lnB>
                  </a:tcPr>
                </a:tc>
                <a:extLst>
                  <a:ext uri="{0D108BD9-81ED-4DB2-BD59-A6C34878D82A}">
                    <a16:rowId xmlns:a16="http://schemas.microsoft.com/office/drawing/2014/main" val="1555292407"/>
                  </a:ext>
                </a:extLst>
              </a:tr>
              <a:tr h="228600">
                <a:tc>
                  <a:txBody>
                    <a:bodyPr/>
                    <a:lstStyle/>
                    <a:p>
                      <a:pPr algn="l" fontAlgn="ctr"/>
                      <a:r>
                        <a:rPr lang="en-US" sz="900" b="0" i="0" u="none" strike="noStrike">
                          <a:solidFill>
                            <a:srgbClr val="000000"/>
                          </a:solidFill>
                          <a:effectLst/>
                          <a:latin typeface="+mn-lt"/>
                        </a:rPr>
                        <a:t>Materials</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mn-lt"/>
                        </a:rPr>
                        <a:t>-6.85%</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870861708"/>
                  </a:ext>
                </a:extLst>
              </a:tr>
              <a:tr h="228600">
                <a:tc>
                  <a:txBody>
                    <a:bodyPr/>
                    <a:lstStyle/>
                    <a:p>
                      <a:pPr algn="l" fontAlgn="ctr"/>
                      <a:r>
                        <a:rPr lang="en-US" sz="900" b="0" i="0" u="none" strike="noStrike">
                          <a:solidFill>
                            <a:srgbClr val="000000"/>
                          </a:solidFill>
                          <a:effectLst/>
                          <a:latin typeface="+mn-lt"/>
                        </a:rPr>
                        <a:t>Information Technology</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mn-lt"/>
                        </a:rPr>
                        <a:t>-6.89%</a:t>
                      </a:r>
                    </a:p>
                  </a:txBody>
                  <a:tcPr marL="9525" marR="85725" marT="9525" marB="0" anchor="ctr">
                    <a:lnL>
                      <a:noFill/>
                    </a:lnL>
                    <a:lnR>
                      <a:noFill/>
                    </a:lnR>
                    <a:lnT>
                      <a:noFill/>
                    </a:lnT>
                    <a:lnB>
                      <a:noFill/>
                    </a:lnB>
                  </a:tcPr>
                </a:tc>
                <a:extLst>
                  <a:ext uri="{0D108BD9-81ED-4DB2-BD59-A6C34878D82A}">
                    <a16:rowId xmlns:a16="http://schemas.microsoft.com/office/drawing/2014/main" val="2717464527"/>
                  </a:ext>
                </a:extLst>
              </a:tr>
              <a:tr h="228600">
                <a:tc>
                  <a:txBody>
                    <a:bodyPr/>
                    <a:lstStyle/>
                    <a:p>
                      <a:pPr algn="l" fontAlgn="ctr"/>
                      <a:r>
                        <a:rPr lang="en-US" sz="900" b="0" i="0" u="none" strike="noStrike">
                          <a:solidFill>
                            <a:srgbClr val="000000"/>
                          </a:solidFill>
                          <a:effectLst/>
                          <a:latin typeface="+mn-lt"/>
                        </a:rPr>
                        <a:t>Real Estate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mn-lt"/>
                        </a:rPr>
                        <a:t>-8.50%</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998671369"/>
                  </a:ext>
                </a:extLst>
              </a:tr>
              <a:tr h="228600">
                <a:tc>
                  <a:txBody>
                    <a:bodyPr/>
                    <a:lstStyle/>
                    <a:p>
                      <a:pPr algn="l" fontAlgn="ctr"/>
                      <a:r>
                        <a:rPr lang="en-US" sz="900" b="0" i="0" u="none" strike="noStrike">
                          <a:solidFill>
                            <a:srgbClr val="000000"/>
                          </a:solidFill>
                          <a:effectLst/>
                          <a:latin typeface="+mn-lt"/>
                        </a:rPr>
                        <a:t>Consumer Discretionary</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mn-lt"/>
                        </a:rPr>
                        <a:t>-9.68%</a:t>
                      </a:r>
                    </a:p>
                  </a:txBody>
                  <a:tcPr marL="9525" marR="85725" marT="9525" marB="0" anchor="ctr">
                    <a:lnL>
                      <a:noFill/>
                    </a:lnL>
                    <a:lnR>
                      <a:noFill/>
                    </a:lnR>
                    <a:lnT>
                      <a:noFill/>
                    </a:lnT>
                    <a:lnB>
                      <a:noFill/>
                    </a:lnB>
                  </a:tcPr>
                </a:tc>
                <a:extLst>
                  <a:ext uri="{0D108BD9-81ED-4DB2-BD59-A6C34878D82A}">
                    <a16:rowId xmlns:a16="http://schemas.microsoft.com/office/drawing/2014/main" val="582362510"/>
                  </a:ext>
                </a:extLst>
              </a:tr>
            </a:tbl>
          </a:graphicData>
        </a:graphic>
      </p:graphicFrame>
      <p:graphicFrame>
        <p:nvGraphicFramePr>
          <p:cNvPr id="5" name="Table 4">
            <a:extLst>
              <a:ext uri="{FF2B5EF4-FFF2-40B4-BE49-F238E27FC236}">
                <a16:creationId xmlns:a16="http://schemas.microsoft.com/office/drawing/2014/main" id="{6AB493C7-7A4C-4534-B74F-B4D154AF05B4}"/>
              </a:ext>
            </a:extLst>
          </p:cNvPr>
          <p:cNvGraphicFramePr>
            <a:graphicFrameLocks noGrp="1"/>
          </p:cNvGraphicFramePr>
          <p:nvPr>
            <p:extLst>
              <p:ext uri="{D42A27DB-BD31-4B8C-83A1-F6EECF244321}">
                <p14:modId xmlns:p14="http://schemas.microsoft.com/office/powerpoint/2010/main" val="3497902187"/>
              </p:ext>
            </p:extLst>
          </p:nvPr>
        </p:nvGraphicFramePr>
        <p:xfrm>
          <a:off x="4870156" y="1763104"/>
          <a:ext cx="2755900" cy="2952750"/>
        </p:xfrm>
        <a:graphic>
          <a:graphicData uri="http://schemas.openxmlformats.org/drawingml/2006/table">
            <a:tbl>
              <a:tblPr/>
              <a:tblGrid>
                <a:gridCol w="2043167">
                  <a:extLst>
                    <a:ext uri="{9D8B030D-6E8A-4147-A177-3AD203B41FA5}">
                      <a16:colId xmlns:a16="http://schemas.microsoft.com/office/drawing/2014/main" val="1522534296"/>
                    </a:ext>
                  </a:extLst>
                </a:gridCol>
                <a:gridCol w="712733">
                  <a:extLst>
                    <a:ext uri="{9D8B030D-6E8A-4147-A177-3AD203B41FA5}">
                      <a16:colId xmlns:a16="http://schemas.microsoft.com/office/drawing/2014/main" val="156284646"/>
                    </a:ext>
                  </a:extLst>
                </a:gridCol>
              </a:tblGrid>
              <a:tr h="209550">
                <a:tc>
                  <a:txBody>
                    <a:bodyPr/>
                    <a:lstStyle/>
                    <a:p>
                      <a:pPr algn="l" fontAlgn="ctr"/>
                      <a:r>
                        <a:rPr lang="en-US" sz="900" b="0" i="0" u="none" strike="noStrike">
                          <a:solidFill>
                            <a:srgbClr val="C00000"/>
                          </a:solidFill>
                          <a:effectLst/>
                          <a:latin typeface="+mn-lt"/>
                        </a:rPr>
                        <a:t>ASSET CLASS</a:t>
                      </a:r>
                    </a:p>
                  </a:txBody>
                  <a:tcPr marL="857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C00000"/>
                          </a:solidFill>
                          <a:effectLst/>
                          <a:latin typeface="+mn-lt"/>
                        </a:rPr>
                        <a:t>JAN</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9620489"/>
                  </a:ext>
                </a:extLst>
              </a:tr>
              <a:tr h="228600">
                <a:tc>
                  <a:txBody>
                    <a:bodyPr/>
                    <a:lstStyle/>
                    <a:p>
                      <a:pPr algn="l" fontAlgn="ctr"/>
                      <a:r>
                        <a:rPr lang="en-US" sz="900" b="0" i="0" u="none" strike="noStrike" dirty="0">
                          <a:solidFill>
                            <a:srgbClr val="000000"/>
                          </a:solidFill>
                          <a:effectLst/>
                          <a:latin typeface="+mn-lt"/>
                        </a:rPr>
                        <a:t>Large Cap Value</a:t>
                      </a:r>
                    </a:p>
                  </a:txBody>
                  <a:tcPr marL="857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dirty="0">
                          <a:solidFill>
                            <a:srgbClr val="C00000"/>
                          </a:solidFill>
                          <a:effectLst/>
                          <a:latin typeface="+mn-lt"/>
                        </a:rPr>
                        <a:t>-2.33%</a:t>
                      </a:r>
                    </a:p>
                  </a:txBody>
                  <a:tcPr marL="9525" marR="857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340011685"/>
                  </a:ext>
                </a:extLst>
              </a:tr>
              <a:tr h="228600">
                <a:tc>
                  <a:txBody>
                    <a:bodyPr/>
                    <a:lstStyle/>
                    <a:p>
                      <a:pPr algn="l" fontAlgn="ctr"/>
                      <a:r>
                        <a:rPr lang="en-US" sz="900" b="0" i="0" u="none" strike="noStrike">
                          <a:solidFill>
                            <a:srgbClr val="000000"/>
                          </a:solidFill>
                          <a:effectLst/>
                          <a:latin typeface="+mn-lt"/>
                        </a:rPr>
                        <a:t>Emerging Markets</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mn-lt"/>
                        </a:rPr>
                        <a:t>-3.28%</a:t>
                      </a:r>
                    </a:p>
                  </a:txBody>
                  <a:tcPr marL="9525" marR="85725" marT="9525" marB="0" anchor="ctr">
                    <a:lnL>
                      <a:noFill/>
                    </a:lnL>
                    <a:lnR>
                      <a:noFill/>
                    </a:lnR>
                    <a:lnT>
                      <a:noFill/>
                    </a:lnT>
                    <a:lnB>
                      <a:noFill/>
                    </a:lnB>
                  </a:tcPr>
                </a:tc>
                <a:extLst>
                  <a:ext uri="{0D108BD9-81ED-4DB2-BD59-A6C34878D82A}">
                    <a16:rowId xmlns:a16="http://schemas.microsoft.com/office/drawing/2014/main" val="182942711"/>
                  </a:ext>
                </a:extLst>
              </a:tr>
              <a:tr h="228600">
                <a:tc>
                  <a:txBody>
                    <a:bodyPr/>
                    <a:lstStyle/>
                    <a:p>
                      <a:pPr algn="l" fontAlgn="ctr"/>
                      <a:r>
                        <a:rPr lang="en-US" sz="900" b="0" i="0" u="none" strike="noStrike">
                          <a:solidFill>
                            <a:srgbClr val="000000"/>
                          </a:solidFill>
                          <a:effectLst/>
                          <a:latin typeface="+mn-lt"/>
                        </a:rPr>
                        <a:t>Mid Cap Value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mn-lt"/>
                        </a:rPr>
                        <a:t>-4.27%</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811626175"/>
                  </a:ext>
                </a:extLst>
              </a:tr>
              <a:tr h="228600">
                <a:tc>
                  <a:txBody>
                    <a:bodyPr/>
                    <a:lstStyle/>
                    <a:p>
                      <a:pPr algn="l" fontAlgn="ctr"/>
                      <a:r>
                        <a:rPr lang="en-US" sz="900" b="0" i="0" u="none" strike="noStrike">
                          <a:solidFill>
                            <a:srgbClr val="000000"/>
                          </a:solidFill>
                          <a:effectLst/>
                          <a:latin typeface="+mn-lt"/>
                        </a:rPr>
                        <a:t>S&amp;P 500</a:t>
                      </a:r>
                    </a:p>
                  </a:txBody>
                  <a:tcPr marL="85725" marR="9525" marT="9525" marB="0" anchor="ctr">
                    <a:lnL>
                      <a:noFill/>
                    </a:lnL>
                    <a:lnR>
                      <a:noFill/>
                    </a:lnR>
                    <a:lnT>
                      <a:noFill/>
                    </a:lnT>
                    <a:lnB>
                      <a:noFill/>
                    </a:lnB>
                    <a:solidFill>
                      <a:srgbClr val="B0C5CC"/>
                    </a:solidFill>
                  </a:tcPr>
                </a:tc>
                <a:tc>
                  <a:txBody>
                    <a:bodyPr/>
                    <a:lstStyle/>
                    <a:p>
                      <a:pPr algn="r" fontAlgn="ctr"/>
                      <a:r>
                        <a:rPr lang="en-US" sz="900" b="0" i="0" u="none" strike="noStrike" dirty="0">
                          <a:solidFill>
                            <a:srgbClr val="C00000"/>
                          </a:solidFill>
                          <a:effectLst/>
                          <a:latin typeface="+mn-lt"/>
                        </a:rPr>
                        <a:t>-5.17%</a:t>
                      </a:r>
                    </a:p>
                  </a:txBody>
                  <a:tcPr marL="9525" marR="85725" marT="9525" marB="0" anchor="ctr">
                    <a:lnL>
                      <a:noFill/>
                    </a:lnL>
                    <a:lnR>
                      <a:noFill/>
                    </a:lnR>
                    <a:lnT>
                      <a:noFill/>
                    </a:lnT>
                    <a:lnB>
                      <a:noFill/>
                    </a:lnB>
                    <a:solidFill>
                      <a:srgbClr val="B0C5CC"/>
                    </a:solidFill>
                  </a:tcPr>
                </a:tc>
                <a:extLst>
                  <a:ext uri="{0D108BD9-81ED-4DB2-BD59-A6C34878D82A}">
                    <a16:rowId xmlns:a16="http://schemas.microsoft.com/office/drawing/2014/main" val="2357493459"/>
                  </a:ext>
                </a:extLst>
              </a:tr>
              <a:tr h="228600">
                <a:tc>
                  <a:txBody>
                    <a:bodyPr/>
                    <a:lstStyle/>
                    <a:p>
                      <a:pPr algn="l" fontAlgn="ctr"/>
                      <a:r>
                        <a:rPr lang="en-US" sz="900" b="0" i="0" u="none" strike="noStrike">
                          <a:solidFill>
                            <a:srgbClr val="000000"/>
                          </a:solidFill>
                          <a:effectLst/>
                          <a:latin typeface="+mn-lt"/>
                        </a:rPr>
                        <a:t>Large Cap Blend</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mn-lt"/>
                        </a:rPr>
                        <a:t>-5.64%</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3881861618"/>
                  </a:ext>
                </a:extLst>
              </a:tr>
              <a:tr h="228600">
                <a:tc>
                  <a:txBody>
                    <a:bodyPr/>
                    <a:lstStyle/>
                    <a:p>
                      <a:pPr algn="l" fontAlgn="ctr"/>
                      <a:r>
                        <a:rPr lang="en-US" sz="900" b="0" i="0" u="none" strike="noStrike" dirty="0">
                          <a:solidFill>
                            <a:srgbClr val="000000"/>
                          </a:solidFill>
                          <a:effectLst/>
                          <a:latin typeface="+mn-lt"/>
                        </a:rPr>
                        <a:t>Developed International</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mn-lt"/>
                        </a:rPr>
                        <a:t>-5.73%</a:t>
                      </a:r>
                    </a:p>
                  </a:txBody>
                  <a:tcPr marL="9525" marR="85725" marT="9525" marB="0" anchor="ctr">
                    <a:lnL>
                      <a:noFill/>
                    </a:lnL>
                    <a:lnR>
                      <a:noFill/>
                    </a:lnR>
                    <a:lnT>
                      <a:noFill/>
                    </a:lnT>
                    <a:lnB>
                      <a:noFill/>
                    </a:lnB>
                  </a:tcPr>
                </a:tc>
                <a:extLst>
                  <a:ext uri="{0D108BD9-81ED-4DB2-BD59-A6C34878D82A}">
                    <a16:rowId xmlns:a16="http://schemas.microsoft.com/office/drawing/2014/main" val="1276053690"/>
                  </a:ext>
                </a:extLst>
              </a:tr>
              <a:tr h="228600">
                <a:tc>
                  <a:txBody>
                    <a:bodyPr/>
                    <a:lstStyle/>
                    <a:p>
                      <a:pPr algn="l" fontAlgn="ctr"/>
                      <a:r>
                        <a:rPr lang="en-US" sz="900" b="0" i="0" u="none" strike="noStrike">
                          <a:solidFill>
                            <a:srgbClr val="000000"/>
                          </a:solidFill>
                          <a:effectLst/>
                          <a:latin typeface="+mn-lt"/>
                        </a:rPr>
                        <a:t>Small Cap Value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mn-lt"/>
                        </a:rPr>
                        <a:t>-5.83%</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652278932"/>
                  </a:ext>
                </a:extLst>
              </a:tr>
              <a:tr h="228600">
                <a:tc>
                  <a:txBody>
                    <a:bodyPr/>
                    <a:lstStyle/>
                    <a:p>
                      <a:pPr algn="l" fontAlgn="ctr"/>
                      <a:r>
                        <a:rPr lang="en-US" sz="900" b="0" i="0" u="none" strike="noStrike">
                          <a:solidFill>
                            <a:srgbClr val="000000"/>
                          </a:solidFill>
                          <a:effectLst/>
                          <a:latin typeface="+mn-lt"/>
                        </a:rPr>
                        <a:t>Mid Cap Blend</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mn-lt"/>
                        </a:rPr>
                        <a:t>-7.37%</a:t>
                      </a:r>
                    </a:p>
                  </a:txBody>
                  <a:tcPr marL="9525" marR="85725" marT="9525" marB="0" anchor="ctr">
                    <a:lnL>
                      <a:noFill/>
                    </a:lnL>
                    <a:lnR>
                      <a:noFill/>
                    </a:lnR>
                    <a:lnT>
                      <a:noFill/>
                    </a:lnT>
                    <a:lnB>
                      <a:noFill/>
                    </a:lnB>
                  </a:tcPr>
                </a:tc>
                <a:extLst>
                  <a:ext uri="{0D108BD9-81ED-4DB2-BD59-A6C34878D82A}">
                    <a16:rowId xmlns:a16="http://schemas.microsoft.com/office/drawing/2014/main" val="3000479248"/>
                  </a:ext>
                </a:extLst>
              </a:tr>
              <a:tr h="228600">
                <a:tc>
                  <a:txBody>
                    <a:bodyPr/>
                    <a:lstStyle/>
                    <a:p>
                      <a:pPr algn="l" fontAlgn="ctr"/>
                      <a:r>
                        <a:rPr lang="en-US" sz="900" b="0" i="0" u="none" strike="noStrike">
                          <a:solidFill>
                            <a:srgbClr val="000000"/>
                          </a:solidFill>
                          <a:effectLst/>
                          <a:latin typeface="+mn-lt"/>
                        </a:rPr>
                        <a:t>Large Cap Growth</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mn-lt"/>
                        </a:rPr>
                        <a:t>-8.58%</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7254684"/>
                  </a:ext>
                </a:extLst>
              </a:tr>
              <a:tr h="228600">
                <a:tc>
                  <a:txBody>
                    <a:bodyPr/>
                    <a:lstStyle/>
                    <a:p>
                      <a:pPr algn="l" fontAlgn="ctr"/>
                      <a:r>
                        <a:rPr lang="en-US" sz="900" b="0" i="0" u="none" strike="noStrike">
                          <a:solidFill>
                            <a:srgbClr val="000000"/>
                          </a:solidFill>
                          <a:effectLst/>
                          <a:latin typeface="+mn-lt"/>
                        </a:rPr>
                        <a:t>Small Cap Blend</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mn-lt"/>
                        </a:rPr>
                        <a:t>-9.63%</a:t>
                      </a:r>
                    </a:p>
                  </a:txBody>
                  <a:tcPr marL="9525" marR="85725" marT="9525" marB="0" anchor="ctr">
                    <a:lnL>
                      <a:noFill/>
                    </a:lnL>
                    <a:lnR>
                      <a:noFill/>
                    </a:lnR>
                    <a:lnT>
                      <a:noFill/>
                    </a:lnT>
                    <a:lnB>
                      <a:noFill/>
                    </a:lnB>
                  </a:tcPr>
                </a:tc>
                <a:extLst>
                  <a:ext uri="{0D108BD9-81ED-4DB2-BD59-A6C34878D82A}">
                    <a16:rowId xmlns:a16="http://schemas.microsoft.com/office/drawing/2014/main" val="805383397"/>
                  </a:ext>
                </a:extLst>
              </a:tr>
              <a:tr h="228600">
                <a:tc>
                  <a:txBody>
                    <a:bodyPr/>
                    <a:lstStyle/>
                    <a:p>
                      <a:pPr algn="l" fontAlgn="ctr"/>
                      <a:r>
                        <a:rPr lang="en-US" sz="900" b="0" i="0" u="none" strike="noStrike">
                          <a:solidFill>
                            <a:srgbClr val="000000"/>
                          </a:solidFill>
                          <a:effectLst/>
                          <a:latin typeface="+mn-lt"/>
                        </a:rPr>
                        <a:t>Mid Cap Growth</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mn-lt"/>
                        </a:rPr>
                        <a:t>-12.90%</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968523628"/>
                  </a:ext>
                </a:extLst>
              </a:tr>
              <a:tr h="228600">
                <a:tc>
                  <a:txBody>
                    <a:bodyPr/>
                    <a:lstStyle/>
                    <a:p>
                      <a:pPr algn="l" fontAlgn="ctr"/>
                      <a:r>
                        <a:rPr lang="en-US" sz="900" b="0" i="0" u="none" strike="noStrike">
                          <a:solidFill>
                            <a:srgbClr val="000000"/>
                          </a:solidFill>
                          <a:effectLst/>
                          <a:latin typeface="+mn-lt"/>
                        </a:rPr>
                        <a:t>Small Cap Growth</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mn-lt"/>
                        </a:rPr>
                        <a:t>-13.40%</a:t>
                      </a:r>
                    </a:p>
                  </a:txBody>
                  <a:tcPr marL="9525" marR="85725" marT="9525" marB="0" anchor="ctr">
                    <a:lnL>
                      <a:noFill/>
                    </a:lnL>
                    <a:lnR>
                      <a:noFill/>
                    </a:lnR>
                    <a:lnT>
                      <a:noFill/>
                    </a:lnT>
                    <a:lnB>
                      <a:noFill/>
                    </a:lnB>
                  </a:tcPr>
                </a:tc>
                <a:extLst>
                  <a:ext uri="{0D108BD9-81ED-4DB2-BD59-A6C34878D82A}">
                    <a16:rowId xmlns:a16="http://schemas.microsoft.com/office/drawing/2014/main" val="3566260131"/>
                  </a:ext>
                </a:extLst>
              </a:tr>
            </a:tbl>
          </a:graphicData>
        </a:graphic>
      </p:graphicFrame>
      <p:graphicFrame>
        <p:nvGraphicFramePr>
          <p:cNvPr id="4" name="Table 3">
            <a:extLst>
              <a:ext uri="{FF2B5EF4-FFF2-40B4-BE49-F238E27FC236}">
                <a16:creationId xmlns:a16="http://schemas.microsoft.com/office/drawing/2014/main" id="{294AAEC9-CB99-49FB-8ACE-9949146E1A42}"/>
              </a:ext>
            </a:extLst>
          </p:cNvPr>
          <p:cNvGraphicFramePr>
            <a:graphicFrameLocks noGrp="1"/>
          </p:cNvGraphicFramePr>
          <p:nvPr>
            <p:extLst>
              <p:ext uri="{D42A27DB-BD31-4B8C-83A1-F6EECF244321}">
                <p14:modId xmlns:p14="http://schemas.microsoft.com/office/powerpoint/2010/main" val="3895298805"/>
              </p:ext>
            </p:extLst>
          </p:nvPr>
        </p:nvGraphicFramePr>
        <p:xfrm>
          <a:off x="8599658" y="1763104"/>
          <a:ext cx="2755900" cy="2971800"/>
        </p:xfrm>
        <a:graphic>
          <a:graphicData uri="http://schemas.openxmlformats.org/drawingml/2006/table">
            <a:tbl>
              <a:tblPr/>
              <a:tblGrid>
                <a:gridCol w="2043167">
                  <a:extLst>
                    <a:ext uri="{9D8B030D-6E8A-4147-A177-3AD203B41FA5}">
                      <a16:colId xmlns:a16="http://schemas.microsoft.com/office/drawing/2014/main" val="1111592889"/>
                    </a:ext>
                  </a:extLst>
                </a:gridCol>
                <a:gridCol w="712733">
                  <a:extLst>
                    <a:ext uri="{9D8B030D-6E8A-4147-A177-3AD203B41FA5}">
                      <a16:colId xmlns:a16="http://schemas.microsoft.com/office/drawing/2014/main" val="3722427322"/>
                    </a:ext>
                  </a:extLst>
                </a:gridCol>
              </a:tblGrid>
              <a:tr h="228600">
                <a:tc>
                  <a:txBody>
                    <a:bodyPr/>
                    <a:lstStyle/>
                    <a:p>
                      <a:pPr algn="l" fontAlgn="ctr"/>
                      <a:r>
                        <a:rPr lang="en-US" sz="900" b="0" i="0" u="none" strike="noStrike" dirty="0">
                          <a:solidFill>
                            <a:srgbClr val="C00000"/>
                          </a:solidFill>
                          <a:effectLst/>
                          <a:latin typeface="Calibri" panose="020F0502020204030204" pitchFamily="34" charset="0"/>
                          <a:cs typeface="Calibri" panose="020F0502020204030204" pitchFamily="34" charset="0"/>
                        </a:rPr>
                        <a:t>SECTOR</a:t>
                      </a:r>
                    </a:p>
                  </a:txBody>
                  <a:tcPr marL="857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C00000"/>
                          </a:solidFill>
                          <a:effectLst/>
                          <a:latin typeface="Calibri" panose="020F0502020204030204" pitchFamily="34" charset="0"/>
                          <a:cs typeface="Calibri" panose="020F0502020204030204" pitchFamily="34" charset="0"/>
                        </a:rPr>
                        <a:t>JAN</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5877391"/>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Aggregate 1-3 Year</a:t>
                      </a:r>
                    </a:p>
                  </a:txBody>
                  <a:tcPr marL="857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-0.72%</a:t>
                      </a:r>
                    </a:p>
                  </a:txBody>
                  <a:tcPr marL="9525" marR="857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3616552472"/>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Agency</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-1.24%</a:t>
                      </a:r>
                    </a:p>
                  </a:txBody>
                  <a:tcPr marL="9525" marR="85725" marT="9525" marB="0" anchor="ctr">
                    <a:lnL>
                      <a:noFill/>
                    </a:lnL>
                    <a:lnR>
                      <a:noFill/>
                    </a:lnR>
                    <a:lnT>
                      <a:noFill/>
                    </a:lnT>
                    <a:lnB>
                      <a:noFill/>
                    </a:lnB>
                  </a:tcPr>
                </a:tc>
                <a:extLst>
                  <a:ext uri="{0D108BD9-81ED-4DB2-BD59-A6C34878D82A}">
                    <a16:rowId xmlns:a16="http://schemas.microsoft.com/office/drawing/2014/main" val="2023105178"/>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Treasury</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-1.89%</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437759732"/>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TIPS</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-2.02%</a:t>
                      </a:r>
                    </a:p>
                  </a:txBody>
                  <a:tcPr marL="9525" marR="85725" marT="9525" marB="0" anchor="ctr">
                    <a:lnL>
                      <a:noFill/>
                    </a:lnL>
                    <a:lnR>
                      <a:noFill/>
                    </a:lnR>
                    <a:lnT>
                      <a:noFill/>
                    </a:lnT>
                    <a:lnB>
                      <a:noFill/>
                    </a:lnB>
                  </a:tcPr>
                </a:tc>
                <a:extLst>
                  <a:ext uri="{0D108BD9-81ED-4DB2-BD59-A6C34878D82A}">
                    <a16:rowId xmlns:a16="http://schemas.microsoft.com/office/drawing/2014/main" val="3286404864"/>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Global Aggregate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-2.05%</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1336624845"/>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Aggregate</a:t>
                      </a:r>
                    </a:p>
                  </a:txBody>
                  <a:tcPr marL="85725" marR="9525" marT="9525" marB="0" anchor="ctr">
                    <a:lnL>
                      <a:noFill/>
                    </a:lnL>
                    <a:lnR>
                      <a:noFill/>
                    </a:lnR>
                    <a:lnT>
                      <a:noFill/>
                    </a:lnT>
                    <a:lnB>
                      <a:noFill/>
                    </a:lnB>
                    <a:solidFill>
                      <a:srgbClr val="B0C5CC"/>
                    </a:solidFill>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-2.15%</a:t>
                      </a:r>
                    </a:p>
                  </a:txBody>
                  <a:tcPr marL="9525" marR="85725" marT="9525" marB="0" anchor="ctr">
                    <a:lnL>
                      <a:noFill/>
                    </a:lnL>
                    <a:lnR>
                      <a:noFill/>
                    </a:lnR>
                    <a:lnT>
                      <a:noFill/>
                    </a:lnT>
                    <a:lnB>
                      <a:noFill/>
                    </a:lnB>
                    <a:solidFill>
                      <a:srgbClr val="B0C5CC"/>
                    </a:solidFill>
                  </a:tcPr>
                </a:tc>
                <a:extLst>
                  <a:ext uri="{0D108BD9-81ED-4DB2-BD59-A6C34878D82A}">
                    <a16:rowId xmlns:a16="http://schemas.microsoft.com/office/drawing/2014/main" val="3345834034"/>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Global High Yield</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-2.54%</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720956985"/>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EM Bonds (USD)</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-2.63%</a:t>
                      </a:r>
                    </a:p>
                  </a:txBody>
                  <a:tcPr marL="9525" marR="85725" marT="9525" marB="0" anchor="ctr">
                    <a:lnL>
                      <a:noFill/>
                    </a:lnL>
                    <a:lnR>
                      <a:noFill/>
                    </a:lnR>
                    <a:lnT>
                      <a:noFill/>
                    </a:lnT>
                    <a:lnB>
                      <a:noFill/>
                    </a:lnB>
                  </a:tcPr>
                </a:tc>
                <a:extLst>
                  <a:ext uri="{0D108BD9-81ED-4DB2-BD59-A6C34878D82A}">
                    <a16:rowId xmlns:a16="http://schemas.microsoft.com/office/drawing/2014/main" val="2147364735"/>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Corporate High Yield</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-2.73%</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4012894656"/>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Municipal</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-2.74%</a:t>
                      </a:r>
                    </a:p>
                  </a:txBody>
                  <a:tcPr marL="9525" marR="85725" marT="9525" marB="0" anchor="ctr">
                    <a:lnL>
                      <a:noFill/>
                    </a:lnL>
                    <a:lnR>
                      <a:noFill/>
                    </a:lnR>
                    <a:lnT>
                      <a:noFill/>
                    </a:lnT>
                    <a:lnB>
                      <a:noFill/>
                    </a:lnB>
                  </a:tcPr>
                </a:tc>
                <a:extLst>
                  <a:ext uri="{0D108BD9-81ED-4DB2-BD59-A6C34878D82A}">
                    <a16:rowId xmlns:a16="http://schemas.microsoft.com/office/drawing/2014/main" val="3663197712"/>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Corporate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-3.37%</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3736757595"/>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Aggregate 10+ Year</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-4.90%</a:t>
                      </a:r>
                    </a:p>
                  </a:txBody>
                  <a:tcPr marL="9525" marR="85725" marT="9525" marB="0" anchor="ctr">
                    <a:lnL>
                      <a:noFill/>
                    </a:lnL>
                    <a:lnR>
                      <a:noFill/>
                    </a:lnR>
                    <a:lnT>
                      <a:noFill/>
                    </a:lnT>
                    <a:lnB>
                      <a:noFill/>
                    </a:lnB>
                  </a:tcPr>
                </a:tc>
                <a:extLst>
                  <a:ext uri="{0D108BD9-81ED-4DB2-BD59-A6C34878D82A}">
                    <a16:rowId xmlns:a16="http://schemas.microsoft.com/office/drawing/2014/main" val="1994876139"/>
                  </a:ext>
                </a:extLst>
              </a:tr>
            </a:tbl>
          </a:graphicData>
        </a:graphic>
      </p:graphicFrame>
      <p:pic>
        <p:nvPicPr>
          <p:cNvPr id="25" name="Picture 24" descr="Icon&#10;&#10;Description automatically generated">
            <a:extLst>
              <a:ext uri="{FF2B5EF4-FFF2-40B4-BE49-F238E27FC236}">
                <a16:creationId xmlns:a16="http://schemas.microsoft.com/office/drawing/2014/main" id="{7D65A222-A629-8A49-A52D-B9AC40C6CD4C}"/>
              </a:ext>
            </a:extLst>
          </p:cNvPr>
          <p:cNvPicPr>
            <a:picLocks noChangeAspect="1"/>
          </p:cNvPicPr>
          <p:nvPr/>
        </p:nvPicPr>
        <p:blipFill rotWithShape="1">
          <a:blip r:embed="rId2">
            <a:extLst>
              <a:ext uri="{28A0092B-C50C-407E-A947-70E740481C1C}">
                <a14:useLocalDpi xmlns:a14="http://schemas.microsoft.com/office/drawing/2010/main" val="0"/>
              </a:ext>
            </a:extLst>
          </a:blip>
          <a:srcRect b="19348"/>
          <a:stretch/>
        </p:blipFill>
        <p:spPr>
          <a:xfrm>
            <a:off x="10438432" y="19456"/>
            <a:ext cx="945924" cy="1017211"/>
          </a:xfrm>
          <a:prstGeom prst="rect">
            <a:avLst/>
          </a:prstGeom>
        </p:spPr>
      </p:pic>
    </p:spTree>
    <p:extLst>
      <p:ext uri="{BB962C8B-B14F-4D97-AF65-F5344CB8AC3E}">
        <p14:creationId xmlns:p14="http://schemas.microsoft.com/office/powerpoint/2010/main" val="3083277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8026AB-D316-49EC-BE0C-6F4B95B14EDA}"/>
              </a:ext>
            </a:extLst>
          </p:cNvPr>
          <p:cNvSpPr/>
          <p:nvPr/>
        </p:nvSpPr>
        <p:spPr>
          <a:xfrm>
            <a:off x="4887674" y="1851897"/>
            <a:ext cx="5577840" cy="34747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dirty="0">
                <a:latin typeface="Arial" panose="020B0604020202020204" pitchFamily="34" charset="0"/>
                <a:cs typeface="Arial" panose="020B0604020202020204" pitchFamily="34" charset="0"/>
              </a:rPr>
              <a:t>Shifting Expectations on Fed Policy</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5</a:t>
            </a:fld>
            <a:endParaRPr lang="en-US"/>
          </a:p>
        </p:txBody>
      </p:sp>
      <p:sp>
        <p:nvSpPr>
          <p:cNvPr id="8" name="Rectangle 4">
            <a:extLst>
              <a:ext uri="{FF2B5EF4-FFF2-40B4-BE49-F238E27FC236}">
                <a16:creationId xmlns:a16="http://schemas.microsoft.com/office/drawing/2014/main" id="{AB9DA2E1-A96B-497A-AA0A-671D666F8EA5}"/>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9" name="TextBox 8">
            <a:extLst>
              <a:ext uri="{FF2B5EF4-FFF2-40B4-BE49-F238E27FC236}">
                <a16:creationId xmlns:a16="http://schemas.microsoft.com/office/drawing/2014/main" id="{FF279813-AB72-4897-AECB-D8FEAB4FFD9A}"/>
              </a:ext>
            </a:extLst>
          </p:cNvPr>
          <p:cNvSpPr txBox="1"/>
          <p:nvPr/>
        </p:nvSpPr>
        <p:spPr>
          <a:xfrm>
            <a:off x="4887674" y="1198960"/>
            <a:ext cx="6466126" cy="369332"/>
          </a:xfrm>
          <a:prstGeom prst="rect">
            <a:avLst/>
          </a:prstGeom>
          <a:noFill/>
        </p:spPr>
        <p:txBody>
          <a:bodyPr wrap="square" rtlCol="0">
            <a:spAutoFit/>
          </a:bodyPr>
          <a:lstStyle/>
          <a:p>
            <a:r>
              <a:rPr lang="en-US" cap="all" dirty="0"/>
              <a:t>Market Now Expects five hikes from the Fed in 2022</a:t>
            </a:r>
          </a:p>
        </p:txBody>
      </p:sp>
      <p:sp>
        <p:nvSpPr>
          <p:cNvPr id="10" name="TextBox 9">
            <a:extLst>
              <a:ext uri="{FF2B5EF4-FFF2-40B4-BE49-F238E27FC236}">
                <a16:creationId xmlns:a16="http://schemas.microsoft.com/office/drawing/2014/main" id="{0A23196C-D85C-40BA-9421-6ADA1D7F1FD6}"/>
              </a:ext>
            </a:extLst>
          </p:cNvPr>
          <p:cNvSpPr txBox="1"/>
          <p:nvPr/>
        </p:nvSpPr>
        <p:spPr>
          <a:xfrm>
            <a:off x="4887674" y="1486407"/>
            <a:ext cx="6466126" cy="276999"/>
          </a:xfrm>
          <a:prstGeom prst="rect">
            <a:avLst/>
          </a:prstGeom>
          <a:noFill/>
        </p:spPr>
        <p:txBody>
          <a:bodyPr wrap="square" rtlCol="0">
            <a:spAutoFit/>
          </a:bodyPr>
          <a:lstStyle/>
          <a:p>
            <a:r>
              <a:rPr lang="en-US" sz="1200" dirty="0">
                <a:cs typeface="Rajdhani" panose="02000000000000000000" pitchFamily="2" charset="0"/>
              </a:rPr>
              <a:t>Probabilities of Fed rate policy target, derived from Fed futures market</a:t>
            </a:r>
          </a:p>
        </p:txBody>
      </p:sp>
      <p:sp>
        <p:nvSpPr>
          <p:cNvPr id="11" name="Rectangle 10">
            <a:extLst>
              <a:ext uri="{FF2B5EF4-FFF2-40B4-BE49-F238E27FC236}">
                <a16:creationId xmlns:a16="http://schemas.microsoft.com/office/drawing/2014/main" id="{3DB536C5-E301-439F-A605-0B00C0731A92}"/>
              </a:ext>
            </a:extLst>
          </p:cNvPr>
          <p:cNvSpPr/>
          <p:nvPr/>
        </p:nvSpPr>
        <p:spPr>
          <a:xfrm>
            <a:off x="1117419" y="1123407"/>
            <a:ext cx="3352800" cy="4336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12" name="TextBox 11">
            <a:extLst>
              <a:ext uri="{FF2B5EF4-FFF2-40B4-BE49-F238E27FC236}">
                <a16:creationId xmlns:a16="http://schemas.microsoft.com/office/drawing/2014/main" id="{2A63EF23-D423-4F85-BD39-76E71D01EC9A}"/>
              </a:ext>
            </a:extLst>
          </p:cNvPr>
          <p:cNvSpPr txBox="1"/>
          <p:nvPr/>
        </p:nvSpPr>
        <p:spPr>
          <a:xfrm>
            <a:off x="1381941" y="1327532"/>
            <a:ext cx="2959240" cy="3827458"/>
          </a:xfrm>
          <a:prstGeom prst="rect">
            <a:avLst/>
          </a:prstGeom>
          <a:noFill/>
          <a:ln>
            <a:solidFill>
              <a:schemeClr val="bg1">
                <a:lumMod val="95000"/>
              </a:schemeClr>
            </a:solidFill>
          </a:ln>
        </p:spPr>
        <p:txBody>
          <a:bodyPr wrap="square" rtlCol="0">
            <a:spAutoFit/>
          </a:bodyPr>
          <a:lstStyle/>
          <a:p>
            <a:pPr>
              <a:lnSpc>
                <a:spcPct val="120000"/>
              </a:lnSpc>
              <a:spcBef>
                <a:spcPts val="600"/>
              </a:spcBef>
            </a:pPr>
            <a:r>
              <a:rPr lang="en-US" sz="1300" spc="300" dirty="0">
                <a:solidFill>
                  <a:srgbClr val="C00000"/>
                </a:solidFill>
              </a:rPr>
              <a:t>WHAT DOES IT MEAN?</a:t>
            </a:r>
          </a:p>
          <a:p>
            <a:pPr marL="171450" indent="-171450">
              <a:lnSpc>
                <a:spcPct val="120000"/>
              </a:lnSpc>
              <a:spcBef>
                <a:spcPts val="1200"/>
              </a:spcBef>
              <a:buClr>
                <a:srgbClr val="C00000"/>
              </a:buClr>
              <a:buSzPct val="120000"/>
              <a:buFont typeface="Arial" panose="020B0604020202020204" pitchFamily="34" charset="0"/>
              <a:buChar char="•"/>
            </a:pPr>
            <a:r>
              <a:rPr lang="en-US" sz="1100" dirty="0"/>
              <a:t>The Fed has been a constant topic in the market over the last several months and only more so in January. How aggressive the Fed may move to tackle inflation has been a constant source of debate and speculation.</a:t>
            </a:r>
          </a:p>
          <a:p>
            <a:pPr marL="171450" indent="-171450">
              <a:lnSpc>
                <a:spcPct val="120000"/>
              </a:lnSpc>
              <a:spcBef>
                <a:spcPts val="1200"/>
              </a:spcBef>
              <a:buClr>
                <a:srgbClr val="C00000"/>
              </a:buClr>
              <a:buSzPct val="120000"/>
              <a:buFont typeface="Arial" panose="020B0604020202020204" pitchFamily="34" charset="0"/>
              <a:buChar char="•"/>
            </a:pPr>
            <a:r>
              <a:rPr lang="en-US" sz="1100" dirty="0"/>
              <a:t>When the Fed accelerated the rate of tapering due to sustained inflation reports, it significantly raised the likelihood of March being the liftoff from the 0% current lower target.</a:t>
            </a:r>
          </a:p>
          <a:p>
            <a:pPr marL="171450" indent="-171450">
              <a:lnSpc>
                <a:spcPct val="120000"/>
              </a:lnSpc>
              <a:spcBef>
                <a:spcPts val="1200"/>
              </a:spcBef>
              <a:buClr>
                <a:srgbClr val="C00000"/>
              </a:buClr>
              <a:buSzPct val="120000"/>
              <a:buFont typeface="Arial" panose="020B0604020202020204" pitchFamily="34" charset="0"/>
              <a:buChar char="•"/>
            </a:pPr>
            <a:r>
              <a:rPr lang="en-US" sz="1100" dirty="0"/>
              <a:t>Following the January FOMC meeting, the market shifted its expectations around rate policy with Powell appearing willing to undertake back-to-back rate hikes later in the year.</a:t>
            </a:r>
          </a:p>
        </p:txBody>
      </p:sp>
      <p:sp>
        <p:nvSpPr>
          <p:cNvPr id="14" name="Rectangle 13">
            <a:extLst>
              <a:ext uri="{FF2B5EF4-FFF2-40B4-BE49-F238E27FC236}">
                <a16:creationId xmlns:a16="http://schemas.microsoft.com/office/drawing/2014/main" id="{6579930F-4B2F-4C84-BEEE-7157C66EA6F4}"/>
              </a:ext>
            </a:extLst>
          </p:cNvPr>
          <p:cNvSpPr/>
          <p:nvPr/>
        </p:nvSpPr>
        <p:spPr>
          <a:xfrm>
            <a:off x="838200" y="6115848"/>
            <a:ext cx="9972673" cy="584775"/>
          </a:xfrm>
          <a:prstGeom prst="rect">
            <a:avLst/>
          </a:prstGeom>
          <a:noFill/>
        </p:spPr>
        <p:txBody>
          <a:bodyPr wrap="square" anchor="b">
            <a:spAutoFit/>
          </a:bodyPr>
          <a:lstStyle/>
          <a:p>
            <a:r>
              <a:rPr lang="en-US" sz="800"/>
              <a:t>Source: Helios Quantitative Research, Bloomberg, CME </a:t>
            </a:r>
            <a:r>
              <a:rPr lang="en-US" sz="800" err="1"/>
              <a:t>FedWatch</a:t>
            </a:r>
            <a:r>
              <a:rPr lang="en-US" sz="800"/>
              <a:t> Tool from 01/31/22</a:t>
            </a:r>
          </a:p>
          <a:p>
            <a:r>
              <a:rPr lang="en-US" sz="800" baseline="0">
                <a:solidFill>
                  <a:schemeClr val="tx1"/>
                </a:solidFill>
                <a:effectLst/>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endParaRPr lang="en-US" sz="800" baseline="0">
              <a:solidFill>
                <a:schemeClr val="tx1"/>
              </a:solidFill>
              <a:effectLst/>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6668963-1DFC-4EB9-B88A-2C32AC3A54C2}"/>
              </a:ext>
            </a:extLst>
          </p:cNvPr>
          <p:cNvGraphicFramePr>
            <a:graphicFrameLocks noGrp="1"/>
          </p:cNvGraphicFramePr>
          <p:nvPr>
            <p:extLst>
              <p:ext uri="{D42A27DB-BD31-4B8C-83A1-F6EECF244321}">
                <p14:modId xmlns:p14="http://schemas.microsoft.com/office/powerpoint/2010/main" val="3661941672"/>
              </p:ext>
            </p:extLst>
          </p:nvPr>
        </p:nvGraphicFramePr>
        <p:xfrm>
          <a:off x="4908816" y="1886988"/>
          <a:ext cx="5511798" cy="3371850"/>
        </p:xfrm>
        <a:graphic>
          <a:graphicData uri="http://schemas.openxmlformats.org/drawingml/2006/table">
            <a:tbl>
              <a:tblPr/>
              <a:tblGrid>
                <a:gridCol w="1018588">
                  <a:extLst>
                    <a:ext uri="{9D8B030D-6E8A-4147-A177-3AD203B41FA5}">
                      <a16:colId xmlns:a16="http://schemas.microsoft.com/office/drawing/2014/main" val="3676781117"/>
                    </a:ext>
                  </a:extLst>
                </a:gridCol>
                <a:gridCol w="634634">
                  <a:extLst>
                    <a:ext uri="{9D8B030D-6E8A-4147-A177-3AD203B41FA5}">
                      <a16:colId xmlns:a16="http://schemas.microsoft.com/office/drawing/2014/main" val="1245937211"/>
                    </a:ext>
                  </a:extLst>
                </a:gridCol>
                <a:gridCol w="621942">
                  <a:extLst>
                    <a:ext uri="{9D8B030D-6E8A-4147-A177-3AD203B41FA5}">
                      <a16:colId xmlns:a16="http://schemas.microsoft.com/office/drawing/2014/main" val="1121292801"/>
                    </a:ext>
                  </a:extLst>
                </a:gridCol>
                <a:gridCol w="634634">
                  <a:extLst>
                    <a:ext uri="{9D8B030D-6E8A-4147-A177-3AD203B41FA5}">
                      <a16:colId xmlns:a16="http://schemas.microsoft.com/office/drawing/2014/main" val="32716409"/>
                    </a:ext>
                  </a:extLst>
                </a:gridCol>
                <a:gridCol w="634634">
                  <a:extLst>
                    <a:ext uri="{9D8B030D-6E8A-4147-A177-3AD203B41FA5}">
                      <a16:colId xmlns:a16="http://schemas.microsoft.com/office/drawing/2014/main" val="1571637314"/>
                    </a:ext>
                  </a:extLst>
                </a:gridCol>
                <a:gridCol w="634634">
                  <a:extLst>
                    <a:ext uri="{9D8B030D-6E8A-4147-A177-3AD203B41FA5}">
                      <a16:colId xmlns:a16="http://schemas.microsoft.com/office/drawing/2014/main" val="1197037629"/>
                    </a:ext>
                  </a:extLst>
                </a:gridCol>
                <a:gridCol w="634634">
                  <a:extLst>
                    <a:ext uri="{9D8B030D-6E8A-4147-A177-3AD203B41FA5}">
                      <a16:colId xmlns:a16="http://schemas.microsoft.com/office/drawing/2014/main" val="3497534786"/>
                    </a:ext>
                  </a:extLst>
                </a:gridCol>
                <a:gridCol w="698098">
                  <a:extLst>
                    <a:ext uri="{9D8B030D-6E8A-4147-A177-3AD203B41FA5}">
                      <a16:colId xmlns:a16="http://schemas.microsoft.com/office/drawing/2014/main" val="2560743260"/>
                    </a:ext>
                  </a:extLst>
                </a:gridCol>
              </a:tblGrid>
              <a:tr h="323850">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2.00% - 2.25%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0.9%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9804"/>
                      </a:srgbClr>
                    </a:solidFill>
                  </a:tcPr>
                </a:tc>
                <a:extLst>
                  <a:ext uri="{0D108BD9-81ED-4DB2-BD59-A6C34878D82A}">
                    <a16:rowId xmlns:a16="http://schemas.microsoft.com/office/drawing/2014/main" val="2899807577"/>
                  </a:ext>
                </a:extLst>
              </a:tr>
              <a:tr h="323850">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1.75% - 2.00%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1.5%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9804"/>
                      </a:srgbClr>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8.5%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9804"/>
                      </a:srgbClr>
                    </a:solidFill>
                  </a:tcPr>
                </a:tc>
                <a:extLst>
                  <a:ext uri="{0D108BD9-81ED-4DB2-BD59-A6C34878D82A}">
                    <a16:rowId xmlns:a16="http://schemas.microsoft.com/office/drawing/2014/main" val="3709879653"/>
                  </a:ext>
                </a:extLst>
              </a:tr>
              <a:tr h="323850">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1.50% - 1.75%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4.2%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9804"/>
                      </a:srgbClr>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13.7%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5098"/>
                      </a:srgbClr>
                    </a:solidFill>
                  </a:tcPr>
                </a:tc>
                <a:tc>
                  <a:txBody>
                    <a:bodyPr/>
                    <a:lstStyle/>
                    <a:p>
                      <a:pPr algn="ctr" fontAlgn="ctr"/>
                      <a:r>
                        <a:rPr lang="en-US" sz="1000" b="0" i="0" u="none" strike="noStrike" dirty="0">
                          <a:solidFill>
                            <a:schemeClr val="tx2">
                              <a:lumMod val="20000"/>
                              <a:lumOff val="80000"/>
                            </a:schemeClr>
                          </a:solidFill>
                          <a:effectLst/>
                          <a:latin typeface="Calibri" panose="020F0502020204030204" pitchFamily="34" charset="0"/>
                          <a:cs typeface="Calibri" panose="020F0502020204030204" pitchFamily="34" charset="0"/>
                        </a:rPr>
                        <a:t>25.5%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50196"/>
                      </a:srgbClr>
                    </a:solidFill>
                  </a:tcPr>
                </a:tc>
                <a:extLst>
                  <a:ext uri="{0D108BD9-81ED-4DB2-BD59-A6C34878D82A}">
                    <a16:rowId xmlns:a16="http://schemas.microsoft.com/office/drawing/2014/main" val="545335961"/>
                  </a:ext>
                </a:extLst>
              </a:tr>
              <a:tr h="323850">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1.25% - 1.50%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7.0%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9804"/>
                      </a:srgbClr>
                    </a:solidFill>
                  </a:tcPr>
                </a:tc>
                <a:tc>
                  <a:txBody>
                    <a:bodyPr/>
                    <a:lstStyle/>
                    <a:p>
                      <a:pPr algn="ctr" fontAlgn="ctr"/>
                      <a:r>
                        <a:rPr lang="en-US" sz="1000" b="0" i="0" u="none" strike="noStrike" dirty="0">
                          <a:solidFill>
                            <a:schemeClr val="tx2">
                              <a:lumMod val="20000"/>
                              <a:lumOff val="80000"/>
                            </a:schemeClr>
                          </a:solidFill>
                          <a:effectLst/>
                          <a:latin typeface="Calibri" panose="020F0502020204030204" pitchFamily="34" charset="0"/>
                          <a:cs typeface="Calibri" panose="020F0502020204030204" pitchFamily="34" charset="0"/>
                        </a:rPr>
                        <a:t>30.3%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75294"/>
                      </a:srgbClr>
                    </a:solidFill>
                  </a:tcPr>
                </a:tc>
                <a:tc>
                  <a:txBody>
                    <a:bodyPr/>
                    <a:lstStyle/>
                    <a:p>
                      <a:pPr algn="ctr" fontAlgn="ctr"/>
                      <a:r>
                        <a:rPr lang="en-US" sz="1000" b="1" i="0" u="none" strike="noStrike" dirty="0">
                          <a:solidFill>
                            <a:schemeClr val="bg1"/>
                          </a:solidFill>
                          <a:effectLst/>
                          <a:latin typeface="Calibri" panose="020F0502020204030204" pitchFamily="34" charset="0"/>
                          <a:cs typeface="Calibri" panose="020F0502020204030204" pitchFamily="34" charset="0"/>
                        </a:rPr>
                        <a:t>34.4%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1" i="0" u="none" strike="noStrike" dirty="0">
                          <a:solidFill>
                            <a:schemeClr val="bg1"/>
                          </a:solidFill>
                          <a:effectLst/>
                          <a:latin typeface="Calibri" panose="020F0502020204030204" pitchFamily="34" charset="0"/>
                          <a:cs typeface="Calibri" panose="020F0502020204030204" pitchFamily="34" charset="0"/>
                        </a:rPr>
                        <a:t>34.1%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3526900520"/>
                  </a:ext>
                </a:extLst>
              </a:tr>
              <a:tr h="323850">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1.00% - 1.25%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11.8%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5098"/>
                      </a:srgbClr>
                    </a:solidFill>
                  </a:tcPr>
                </a:tc>
                <a:tc>
                  <a:txBody>
                    <a:bodyPr/>
                    <a:lstStyle/>
                    <a:p>
                      <a:pPr algn="ctr" fontAlgn="ctr"/>
                      <a:r>
                        <a:rPr lang="en-US" sz="1000" b="1" i="0" u="none" strike="noStrike" dirty="0">
                          <a:solidFill>
                            <a:schemeClr val="bg1"/>
                          </a:solidFill>
                          <a:effectLst/>
                          <a:latin typeface="Calibri" panose="020F0502020204030204" pitchFamily="34" charset="0"/>
                          <a:cs typeface="Calibri" panose="020F0502020204030204" pitchFamily="34" charset="0"/>
                        </a:rPr>
                        <a:t>45.8%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1" i="0" u="none" strike="noStrike" dirty="0">
                          <a:solidFill>
                            <a:schemeClr val="bg1"/>
                          </a:solidFill>
                          <a:effectLst/>
                          <a:latin typeface="Calibri" panose="020F0502020204030204" pitchFamily="34" charset="0"/>
                          <a:cs typeface="Calibri" panose="020F0502020204030204" pitchFamily="34" charset="0"/>
                        </a:rPr>
                        <a:t>41.6%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dirty="0">
                          <a:solidFill>
                            <a:schemeClr val="tx2">
                              <a:lumMod val="20000"/>
                              <a:lumOff val="80000"/>
                            </a:schemeClr>
                          </a:solidFill>
                          <a:effectLst/>
                          <a:latin typeface="Calibri" panose="020F0502020204030204" pitchFamily="34" charset="0"/>
                          <a:cs typeface="Calibri" panose="020F0502020204030204" pitchFamily="34" charset="0"/>
                        </a:rPr>
                        <a:t>33.9%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75294"/>
                      </a:srgbClr>
                    </a:solidFill>
                  </a:tcPr>
                </a:tc>
                <a:tc>
                  <a:txBody>
                    <a:bodyPr/>
                    <a:lstStyle/>
                    <a:p>
                      <a:pPr algn="ctr" fontAlgn="ctr"/>
                      <a:r>
                        <a:rPr lang="en-US" sz="1000" b="0" i="0" u="none" strike="noStrike" dirty="0">
                          <a:solidFill>
                            <a:schemeClr val="tx2">
                              <a:lumMod val="20000"/>
                              <a:lumOff val="80000"/>
                            </a:schemeClr>
                          </a:solidFill>
                          <a:effectLst/>
                          <a:latin typeface="Calibri" panose="020F0502020204030204" pitchFamily="34" charset="0"/>
                          <a:cs typeface="Calibri" panose="020F0502020204030204" pitchFamily="34" charset="0"/>
                        </a:rPr>
                        <a:t>22.6%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50196"/>
                      </a:srgbClr>
                    </a:solidFill>
                  </a:tcPr>
                </a:tc>
                <a:extLst>
                  <a:ext uri="{0D108BD9-81ED-4DB2-BD59-A6C34878D82A}">
                    <a16:rowId xmlns:a16="http://schemas.microsoft.com/office/drawing/2014/main" val="2289236009"/>
                  </a:ext>
                </a:extLst>
              </a:tr>
              <a:tr h="323850">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0.75% - 1.00%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12.5%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4314"/>
                      </a:srgbClr>
                    </a:solidFill>
                  </a:tcPr>
                </a:tc>
                <a:tc>
                  <a:txBody>
                    <a:bodyPr/>
                    <a:lstStyle/>
                    <a:p>
                      <a:pPr algn="ctr" fontAlgn="ctr"/>
                      <a:r>
                        <a:rPr lang="en-US" sz="1000" b="1" i="0" u="none" strike="noStrike" dirty="0">
                          <a:solidFill>
                            <a:schemeClr val="bg1"/>
                          </a:solidFill>
                          <a:effectLst/>
                          <a:latin typeface="Calibri" panose="020F0502020204030204" pitchFamily="34" charset="0"/>
                          <a:cs typeface="Calibri" panose="020F0502020204030204" pitchFamily="34" charset="0"/>
                        </a:rPr>
                        <a:t>68.8%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dirty="0">
                          <a:solidFill>
                            <a:schemeClr val="tx2">
                              <a:lumMod val="20000"/>
                              <a:lumOff val="80000"/>
                            </a:schemeClr>
                          </a:solidFill>
                          <a:effectLst/>
                          <a:latin typeface="Calibri" panose="020F0502020204030204" pitchFamily="34" charset="0"/>
                          <a:cs typeface="Calibri" panose="020F0502020204030204" pitchFamily="34" charset="0"/>
                        </a:rPr>
                        <a:t>38.8%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74902"/>
                      </a:srgbClr>
                    </a:solidFill>
                  </a:tcPr>
                </a:tc>
                <a:tc>
                  <a:txBody>
                    <a:bodyPr/>
                    <a:lstStyle/>
                    <a:p>
                      <a:pPr algn="ctr" fontAlgn="ctr"/>
                      <a:r>
                        <a:rPr lang="en-US" sz="1000" b="0" i="0" u="none" strike="noStrike" dirty="0">
                          <a:solidFill>
                            <a:schemeClr val="tx2">
                              <a:lumMod val="20000"/>
                              <a:lumOff val="80000"/>
                            </a:schemeClr>
                          </a:solidFill>
                          <a:effectLst/>
                          <a:latin typeface="Calibri" panose="020F0502020204030204" pitchFamily="34" charset="0"/>
                          <a:cs typeface="Calibri" panose="020F0502020204030204" pitchFamily="34" charset="0"/>
                        </a:rPr>
                        <a:t>20.3%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49412"/>
                      </a:srgbClr>
                    </a:solidFill>
                  </a:tcPr>
                </a:tc>
                <a:tc>
                  <a:txBody>
                    <a:bodyPr/>
                    <a:lstStyle/>
                    <a:p>
                      <a:pPr algn="ctr" fontAlgn="ctr"/>
                      <a:r>
                        <a:rPr lang="en-US" sz="1000" b="0" i="0" u="none" strike="noStrike" kern="1200" dirty="0">
                          <a:solidFill>
                            <a:schemeClr val="tx2">
                              <a:lumMod val="40000"/>
                              <a:lumOff val="60000"/>
                            </a:schemeClr>
                          </a:solidFill>
                          <a:effectLst/>
                          <a:latin typeface="Calibri" panose="020F0502020204030204" pitchFamily="34" charset="0"/>
                          <a:ea typeface="+mn-ea"/>
                          <a:cs typeface="Calibri" panose="020F0502020204030204" pitchFamily="34" charset="0"/>
                        </a:rPr>
                        <a:t>14.2%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5098"/>
                      </a:srgbClr>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7.4%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9804"/>
                      </a:srgbClr>
                    </a:solidFill>
                  </a:tcPr>
                </a:tc>
                <a:extLst>
                  <a:ext uri="{0D108BD9-81ED-4DB2-BD59-A6C34878D82A}">
                    <a16:rowId xmlns:a16="http://schemas.microsoft.com/office/drawing/2014/main" val="1669518815"/>
                  </a:ext>
                </a:extLst>
              </a:tr>
              <a:tr h="323850">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0.50% - 0.75%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15.3%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4706"/>
                      </a:srgbClr>
                    </a:solidFill>
                  </a:tcPr>
                </a:tc>
                <a:tc>
                  <a:txBody>
                    <a:bodyPr/>
                    <a:lstStyle/>
                    <a:p>
                      <a:pPr algn="ctr" fontAlgn="ctr"/>
                      <a:r>
                        <a:rPr lang="en-US" sz="1000" b="1" i="0" u="none" strike="noStrike" dirty="0">
                          <a:solidFill>
                            <a:schemeClr val="bg1"/>
                          </a:solidFill>
                          <a:effectLst/>
                          <a:latin typeface="Calibri" panose="020F0502020204030204" pitchFamily="34" charset="0"/>
                          <a:cs typeface="Calibri" panose="020F0502020204030204" pitchFamily="34" charset="0"/>
                        </a:rPr>
                        <a:t>72.2%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18.6%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5098"/>
                      </a:srgbClr>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8.0%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9804"/>
                      </a:srgbClr>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3.4%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9804"/>
                      </a:srgbClr>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2.2%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9804"/>
                      </a:srgbClr>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1.0%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9804"/>
                      </a:srgbClr>
                    </a:solidFill>
                  </a:tcPr>
                </a:tc>
                <a:extLst>
                  <a:ext uri="{0D108BD9-81ED-4DB2-BD59-A6C34878D82A}">
                    <a16:rowId xmlns:a16="http://schemas.microsoft.com/office/drawing/2014/main" val="780944000"/>
                  </a:ext>
                </a:extLst>
              </a:tr>
              <a:tr h="323850">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0.25% - 0.50%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1" i="0" u="none" strike="noStrike" dirty="0">
                          <a:solidFill>
                            <a:schemeClr val="bg1"/>
                          </a:solidFill>
                          <a:effectLst/>
                          <a:latin typeface="Calibri" panose="020F0502020204030204" pitchFamily="34" charset="0"/>
                          <a:cs typeface="Calibri" panose="020F0502020204030204" pitchFamily="34" charset="0"/>
                        </a:rPr>
                        <a:t>84.7%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15.3%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5098"/>
                      </a:srgbClr>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0.9%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0.1%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000" b="0" i="0" u="none" strike="noStrike" dirty="0">
                          <a:solidFill>
                            <a:schemeClr val="tx2">
                              <a:lumMod val="40000"/>
                              <a:lumOff val="60000"/>
                            </a:schemeClr>
                          </a:solidFill>
                          <a:effectLst/>
                          <a:latin typeface="Calibri" panose="020F0502020204030204" pitchFamily="34" charset="0"/>
                          <a:cs typeface="Calibri" panose="020F0502020204030204" pitchFamily="34" charset="0"/>
                        </a:rPr>
                        <a:t>0.1%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903025736"/>
                  </a:ext>
                </a:extLst>
              </a:tr>
              <a:tr h="323850">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0.00% - 0.25%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n-US" sz="1000" b="0" i="0" u="none" strike="noStrike">
                          <a:solidFill>
                            <a:schemeClr val="tx2">
                              <a:lumMod val="40000"/>
                              <a:lumOff val="60000"/>
                            </a:schemeClr>
                          </a:solidFill>
                          <a:effectLst/>
                          <a:latin typeface="Calibri" panose="020F0502020204030204" pitchFamily="34" charset="0"/>
                          <a:cs typeface="Calibri" panose="020F0502020204030204" pitchFamily="34"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206481905"/>
                  </a:ext>
                </a:extLst>
              </a:tr>
              <a:tr h="295275">
                <a:tc>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Mar. 16</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May 4</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Jun. 15</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Jul. 27</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Sep. 21</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Nov. 2</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1" i="0" u="none" strike="noStrike">
                          <a:solidFill>
                            <a:srgbClr val="000000"/>
                          </a:solidFill>
                          <a:effectLst/>
                          <a:latin typeface="Calibri" panose="020F0502020204030204" pitchFamily="34" charset="0"/>
                          <a:cs typeface="Calibri" panose="020F0502020204030204" pitchFamily="34" charset="0"/>
                        </a:rPr>
                        <a:t>Dec. 14</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2330489336"/>
                  </a:ext>
                </a:extLst>
              </a:tr>
              <a:tr h="161925">
                <a:tc>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tc gridSpan="7">
                  <a:txBody>
                    <a:bodyPr/>
                    <a:lstStyle/>
                    <a:p>
                      <a:pPr algn="ctr" fontAlgn="ctr"/>
                      <a:r>
                        <a:rPr lang="en-US" sz="1000" b="0" i="1" u="none" strike="noStrike" dirty="0">
                          <a:solidFill>
                            <a:srgbClr val="808080"/>
                          </a:solidFill>
                          <a:effectLst/>
                          <a:latin typeface="Calibri" panose="020F0502020204030204" pitchFamily="34" charset="0"/>
                          <a:cs typeface="Calibri" panose="020F0502020204030204" pitchFamily="34" charset="0"/>
                        </a:rPr>
                        <a:t>Meeting Date</a:t>
                      </a:r>
                    </a:p>
                  </a:txBody>
                  <a:tcPr marL="9525" marR="9525" marT="9525"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46369864"/>
                  </a:ext>
                </a:extLst>
              </a:tr>
            </a:tbl>
          </a:graphicData>
        </a:graphic>
      </p:graphicFrame>
      <p:pic>
        <p:nvPicPr>
          <p:cNvPr id="13" name="Picture 12" descr="Icon&#10;&#10;Description automatically generated">
            <a:extLst>
              <a:ext uri="{FF2B5EF4-FFF2-40B4-BE49-F238E27FC236}">
                <a16:creationId xmlns:a16="http://schemas.microsoft.com/office/drawing/2014/main" id="{1E86F8AA-CCB5-CE4C-BA50-6D498DFC0D92}"/>
              </a:ext>
            </a:extLst>
          </p:cNvPr>
          <p:cNvPicPr>
            <a:picLocks noChangeAspect="1"/>
          </p:cNvPicPr>
          <p:nvPr/>
        </p:nvPicPr>
        <p:blipFill rotWithShape="1">
          <a:blip r:embed="rId2">
            <a:extLst>
              <a:ext uri="{28A0092B-C50C-407E-A947-70E740481C1C}">
                <a14:useLocalDpi xmlns:a14="http://schemas.microsoft.com/office/drawing/2010/main" val="0"/>
              </a:ext>
            </a:extLst>
          </a:blip>
          <a:srcRect b="19348"/>
          <a:stretch/>
        </p:blipFill>
        <p:spPr>
          <a:xfrm>
            <a:off x="10438432" y="19456"/>
            <a:ext cx="945924" cy="1017211"/>
          </a:xfrm>
          <a:prstGeom prst="rect">
            <a:avLst/>
          </a:prstGeom>
        </p:spPr>
      </p:pic>
    </p:spTree>
    <p:extLst>
      <p:ext uri="{BB962C8B-B14F-4D97-AF65-F5344CB8AC3E}">
        <p14:creationId xmlns:p14="http://schemas.microsoft.com/office/powerpoint/2010/main" val="1380494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mountain, outdoor, clouds&#10;&#10;Description automatically generated">
            <a:extLst>
              <a:ext uri="{FF2B5EF4-FFF2-40B4-BE49-F238E27FC236}">
                <a16:creationId xmlns:a16="http://schemas.microsoft.com/office/drawing/2014/main" id="{562B3BCC-6C81-6940-87D8-4F0620F0074A}"/>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167262"/>
            <a:ext cx="12192000" cy="8138808"/>
          </a:xfrm>
          <a:prstGeom prst="rect">
            <a:avLst/>
          </a:prstGeom>
        </p:spPr>
      </p:pic>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1251667" y="3343342"/>
            <a:ext cx="10515600" cy="558800"/>
          </a:xfrm>
        </p:spPr>
        <p:txBody>
          <a:bodyPr>
            <a:noAutofit/>
          </a:bodyPr>
          <a:lstStyle/>
          <a:p>
            <a:r>
              <a:rPr lang="en-US" sz="9600" dirty="0">
                <a:solidFill>
                  <a:srgbClr val="5B6770"/>
                </a:solidFill>
                <a:latin typeface="Arial" panose="020B0604020202020204" pitchFamily="34" charset="0"/>
                <a:cs typeface="Arial" panose="020B0604020202020204" pitchFamily="34" charset="0"/>
              </a:rPr>
              <a:t>February</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6</a:t>
            </a:fld>
            <a:endParaRPr lang="en-US" dirty="0"/>
          </a:p>
        </p:txBody>
      </p:sp>
      <p:sp>
        <p:nvSpPr>
          <p:cNvPr id="26" name="Rectangle 4">
            <a:extLst>
              <a:ext uri="{FF2B5EF4-FFF2-40B4-BE49-F238E27FC236}">
                <a16:creationId xmlns:a16="http://schemas.microsoft.com/office/drawing/2014/main" id="{0618B85F-BDA2-7446-88C2-36797A088ED9}"/>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9" name="Picture 8" descr="Icon&#10;&#10;Description automatically generated">
            <a:extLst>
              <a:ext uri="{FF2B5EF4-FFF2-40B4-BE49-F238E27FC236}">
                <a16:creationId xmlns:a16="http://schemas.microsoft.com/office/drawing/2014/main" id="{D1BD7EE5-20C9-7140-8091-A1E3E2B91DC4}"/>
              </a:ext>
            </a:extLst>
          </p:cNvPr>
          <p:cNvPicPr>
            <a:picLocks noChangeAspect="1"/>
          </p:cNvPicPr>
          <p:nvPr/>
        </p:nvPicPr>
        <p:blipFill>
          <a:blip r:embed="rId4"/>
          <a:stretch>
            <a:fillRect/>
          </a:stretch>
        </p:blipFill>
        <p:spPr>
          <a:xfrm>
            <a:off x="10006882" y="-264215"/>
            <a:ext cx="1607986" cy="1607986"/>
          </a:xfrm>
          <a:prstGeom prst="rect">
            <a:avLst/>
          </a:prstGeom>
        </p:spPr>
      </p:pic>
    </p:spTree>
    <p:extLst>
      <p:ext uri="{BB962C8B-B14F-4D97-AF65-F5344CB8AC3E}">
        <p14:creationId xmlns:p14="http://schemas.microsoft.com/office/powerpoint/2010/main" val="3084810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dirty="0">
                <a:solidFill>
                  <a:srgbClr val="5B6770"/>
                </a:solidFill>
                <a:latin typeface="Arial" panose="020B0604020202020204" pitchFamily="34" charset="0"/>
                <a:cs typeface="Arial" panose="020B0604020202020204" pitchFamily="34" charset="0"/>
              </a:rPr>
              <a:t>Market Overview</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7</a:t>
            </a:fld>
            <a:endParaRPr lang="en-US"/>
          </a:p>
        </p:txBody>
      </p:sp>
      <p:sp>
        <p:nvSpPr>
          <p:cNvPr id="8" name="Rectangle 4">
            <a:extLst>
              <a:ext uri="{FF2B5EF4-FFF2-40B4-BE49-F238E27FC236}">
                <a16:creationId xmlns:a16="http://schemas.microsoft.com/office/drawing/2014/main" id="{AB9DA2E1-A96B-497A-AA0A-671D666F8EA5}"/>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C00000"/>
              </a:solidFill>
            </a:endParaRPr>
          </a:p>
        </p:txBody>
      </p:sp>
      <p:sp>
        <p:nvSpPr>
          <p:cNvPr id="13" name="TextBox 12">
            <a:extLst>
              <a:ext uri="{FF2B5EF4-FFF2-40B4-BE49-F238E27FC236}">
                <a16:creationId xmlns:a16="http://schemas.microsoft.com/office/drawing/2014/main" id="{5AB34A14-4101-44EB-9498-2A1BBAA8B6D9}"/>
              </a:ext>
            </a:extLst>
          </p:cNvPr>
          <p:cNvSpPr txBox="1"/>
          <p:nvPr/>
        </p:nvSpPr>
        <p:spPr>
          <a:xfrm>
            <a:off x="1156005" y="1150668"/>
            <a:ext cx="2420982" cy="230832"/>
          </a:xfrm>
          <a:prstGeom prst="rect">
            <a:avLst/>
          </a:prstGeom>
          <a:noFill/>
        </p:spPr>
        <p:txBody>
          <a:bodyPr wrap="square" rtlCol="0" anchor="ctr">
            <a:spAutoFit/>
          </a:bodyPr>
          <a:lstStyle/>
          <a:p>
            <a:r>
              <a:rPr lang="en-US" sz="900" b="1" spc="100" dirty="0">
                <a:latin typeface="Calibri" panose="020F0502020204030204" pitchFamily="34" charset="0"/>
                <a:cs typeface="Calibri" panose="020F0502020204030204" pitchFamily="34" charset="0"/>
              </a:rPr>
              <a:t>EQUITY SECTOR PERFORMANCE</a:t>
            </a:r>
          </a:p>
        </p:txBody>
      </p:sp>
      <p:sp>
        <p:nvSpPr>
          <p:cNvPr id="14" name="TextBox 13">
            <a:extLst>
              <a:ext uri="{FF2B5EF4-FFF2-40B4-BE49-F238E27FC236}">
                <a16:creationId xmlns:a16="http://schemas.microsoft.com/office/drawing/2014/main" id="{4D60C3A2-9419-4D6E-B0EB-D992EB10282F}"/>
              </a:ext>
            </a:extLst>
          </p:cNvPr>
          <p:cNvSpPr txBox="1"/>
          <p:nvPr/>
        </p:nvSpPr>
        <p:spPr>
          <a:xfrm>
            <a:off x="1156004" y="1381357"/>
            <a:ext cx="2635257" cy="200055"/>
          </a:xfrm>
          <a:prstGeom prst="rect">
            <a:avLst/>
          </a:prstGeom>
          <a:noFill/>
        </p:spPr>
        <p:txBody>
          <a:bodyPr wrap="square">
            <a:spAutoFit/>
          </a:bodyPr>
          <a:lstStyle/>
          <a:p>
            <a:r>
              <a:rPr lang="en-US" sz="700" dirty="0">
                <a:solidFill>
                  <a:schemeClr val="tx1">
                    <a:lumMod val="75000"/>
                    <a:lumOff val="25000"/>
                  </a:schemeClr>
                </a:solidFill>
                <a:latin typeface="Calibri" panose="020F0502020204030204" pitchFamily="34" charset="0"/>
                <a:cs typeface="Calibri" panose="020F0502020204030204" pitchFamily="34" charset="0"/>
              </a:rPr>
              <a:t>Ranked S&amp;P 500 Sector Total Returns</a:t>
            </a:r>
          </a:p>
        </p:txBody>
      </p:sp>
      <p:sp>
        <p:nvSpPr>
          <p:cNvPr id="15" name="TextBox 14">
            <a:extLst>
              <a:ext uri="{FF2B5EF4-FFF2-40B4-BE49-F238E27FC236}">
                <a16:creationId xmlns:a16="http://schemas.microsoft.com/office/drawing/2014/main" id="{5D81294B-DB50-4FA7-A7E9-FE07F5AEFDEE}"/>
              </a:ext>
            </a:extLst>
          </p:cNvPr>
          <p:cNvSpPr txBox="1"/>
          <p:nvPr/>
        </p:nvSpPr>
        <p:spPr>
          <a:xfrm>
            <a:off x="4870157" y="1150668"/>
            <a:ext cx="2635256" cy="230832"/>
          </a:xfrm>
          <a:prstGeom prst="rect">
            <a:avLst/>
          </a:prstGeom>
          <a:noFill/>
        </p:spPr>
        <p:txBody>
          <a:bodyPr wrap="square" rtlCol="0" anchor="ctr">
            <a:spAutoFit/>
          </a:bodyPr>
          <a:lstStyle/>
          <a:p>
            <a:r>
              <a:rPr lang="en-US" sz="900" b="1" spc="100" dirty="0">
                <a:latin typeface="Calibri" panose="020F0502020204030204" pitchFamily="34" charset="0"/>
                <a:cs typeface="Calibri" panose="020F0502020204030204" pitchFamily="34" charset="0"/>
              </a:rPr>
              <a:t>EQUITY STYLE &amp; SIZE PERFORMANCE</a:t>
            </a:r>
          </a:p>
        </p:txBody>
      </p:sp>
      <p:sp>
        <p:nvSpPr>
          <p:cNvPr id="16" name="TextBox 15">
            <a:extLst>
              <a:ext uri="{FF2B5EF4-FFF2-40B4-BE49-F238E27FC236}">
                <a16:creationId xmlns:a16="http://schemas.microsoft.com/office/drawing/2014/main" id="{149BE419-9C9C-4B62-8A48-603521DC0A09}"/>
              </a:ext>
            </a:extLst>
          </p:cNvPr>
          <p:cNvSpPr txBox="1"/>
          <p:nvPr/>
        </p:nvSpPr>
        <p:spPr>
          <a:xfrm>
            <a:off x="4870156" y="1381357"/>
            <a:ext cx="2635257" cy="200055"/>
          </a:xfrm>
          <a:prstGeom prst="rect">
            <a:avLst/>
          </a:prstGeom>
          <a:noFill/>
        </p:spPr>
        <p:txBody>
          <a:bodyPr wrap="square">
            <a:spAutoFit/>
          </a:bodyPr>
          <a:lstStyle/>
          <a:p>
            <a:r>
              <a:rPr lang="en-US" sz="700" dirty="0">
                <a:solidFill>
                  <a:schemeClr val="tx1">
                    <a:lumMod val="75000"/>
                    <a:lumOff val="25000"/>
                  </a:schemeClr>
                </a:solidFill>
                <a:latin typeface="Calibri" panose="020F0502020204030204" pitchFamily="34" charset="0"/>
                <a:cs typeface="Calibri" panose="020F0502020204030204" pitchFamily="34" charset="0"/>
              </a:rPr>
              <a:t>Ranked Style, Size, and Geography Total Returns</a:t>
            </a:r>
          </a:p>
        </p:txBody>
      </p:sp>
      <p:sp>
        <p:nvSpPr>
          <p:cNvPr id="17" name="TextBox 16">
            <a:extLst>
              <a:ext uri="{FF2B5EF4-FFF2-40B4-BE49-F238E27FC236}">
                <a16:creationId xmlns:a16="http://schemas.microsoft.com/office/drawing/2014/main" id="{684104AC-AD74-4C74-9E34-CF341A988CC7}"/>
              </a:ext>
            </a:extLst>
          </p:cNvPr>
          <p:cNvSpPr txBox="1"/>
          <p:nvPr/>
        </p:nvSpPr>
        <p:spPr>
          <a:xfrm>
            <a:off x="8599659" y="1150668"/>
            <a:ext cx="2420982" cy="230832"/>
          </a:xfrm>
          <a:prstGeom prst="rect">
            <a:avLst/>
          </a:prstGeom>
          <a:noFill/>
        </p:spPr>
        <p:txBody>
          <a:bodyPr wrap="square" rtlCol="0" anchor="ctr">
            <a:spAutoFit/>
          </a:bodyPr>
          <a:lstStyle/>
          <a:p>
            <a:r>
              <a:rPr lang="en-US" sz="900" b="1" spc="100" dirty="0">
                <a:latin typeface="Calibri" panose="020F0502020204030204" pitchFamily="34" charset="0"/>
                <a:cs typeface="Calibri" panose="020F0502020204030204" pitchFamily="34" charset="0"/>
              </a:rPr>
              <a:t>CREDIT SECTOR PERFORMANCE</a:t>
            </a:r>
          </a:p>
        </p:txBody>
      </p:sp>
      <p:sp>
        <p:nvSpPr>
          <p:cNvPr id="18" name="TextBox 17">
            <a:extLst>
              <a:ext uri="{FF2B5EF4-FFF2-40B4-BE49-F238E27FC236}">
                <a16:creationId xmlns:a16="http://schemas.microsoft.com/office/drawing/2014/main" id="{12936D4B-9A9B-45F4-B6DC-7FD309C45348}"/>
              </a:ext>
            </a:extLst>
          </p:cNvPr>
          <p:cNvSpPr txBox="1"/>
          <p:nvPr/>
        </p:nvSpPr>
        <p:spPr>
          <a:xfrm>
            <a:off x="8599658" y="1381357"/>
            <a:ext cx="2635257" cy="200055"/>
          </a:xfrm>
          <a:prstGeom prst="rect">
            <a:avLst/>
          </a:prstGeom>
          <a:noFill/>
        </p:spPr>
        <p:txBody>
          <a:bodyPr wrap="square">
            <a:spAutoFit/>
          </a:bodyPr>
          <a:lstStyle/>
          <a:p>
            <a:r>
              <a:rPr lang="en-US" sz="700" dirty="0">
                <a:solidFill>
                  <a:schemeClr val="tx1">
                    <a:lumMod val="75000"/>
                    <a:lumOff val="25000"/>
                  </a:schemeClr>
                </a:solidFill>
                <a:latin typeface="Calibri" panose="020F0502020204030204" pitchFamily="34" charset="0"/>
                <a:cs typeface="Calibri" panose="020F0502020204030204" pitchFamily="34" charset="0"/>
              </a:rPr>
              <a:t>Ranked Fixed Income Sectors Total Returns</a:t>
            </a:r>
          </a:p>
        </p:txBody>
      </p:sp>
      <p:sp>
        <p:nvSpPr>
          <p:cNvPr id="22" name="TextBox 21">
            <a:extLst>
              <a:ext uri="{FF2B5EF4-FFF2-40B4-BE49-F238E27FC236}">
                <a16:creationId xmlns:a16="http://schemas.microsoft.com/office/drawing/2014/main" id="{140FFA84-C44E-4B51-A62C-BB1929FCC1DE}"/>
              </a:ext>
            </a:extLst>
          </p:cNvPr>
          <p:cNvSpPr txBox="1"/>
          <p:nvPr/>
        </p:nvSpPr>
        <p:spPr>
          <a:xfrm>
            <a:off x="4804925" y="4848905"/>
            <a:ext cx="2754141" cy="707886"/>
          </a:xfrm>
          <a:prstGeom prst="rect">
            <a:avLst/>
          </a:prstGeom>
          <a:noFill/>
        </p:spPr>
        <p:txBody>
          <a:bodyPr wrap="square" rtlCol="0">
            <a:spAutoFit/>
          </a:bodyPr>
          <a:lstStyle/>
          <a:p>
            <a:pPr algn="l"/>
            <a:r>
              <a:rPr lang="en-US" sz="800" dirty="0">
                <a:solidFill>
                  <a:schemeClr val="bg2">
                    <a:lumMod val="25000"/>
                  </a:schemeClr>
                </a:solidFill>
                <a:latin typeface="Calibri" panose="020F0502020204030204" pitchFamily="34" charset="0"/>
                <a:cs typeface="Calibri" panose="020F0502020204030204" pitchFamily="34" charset="0"/>
              </a:rPr>
              <a:t>Asset class total returns are based on the Russell 1000, Russell 1000 Growth, Russell 1000 Value, Russell Midcap, Russell Midcap Growth, Russell Midcap Value, Russell 2000, Russell 2000 Growth, Russell 2000 Value, MSCI EAFE, and MSCI Emerging Markets indices.</a:t>
            </a:r>
          </a:p>
        </p:txBody>
      </p:sp>
      <p:sp>
        <p:nvSpPr>
          <p:cNvPr id="23" name="TextBox 22">
            <a:extLst>
              <a:ext uri="{FF2B5EF4-FFF2-40B4-BE49-F238E27FC236}">
                <a16:creationId xmlns:a16="http://schemas.microsoft.com/office/drawing/2014/main" id="{53B33C64-10D0-4FD9-B7F3-74EF3B7F50EF}"/>
              </a:ext>
            </a:extLst>
          </p:cNvPr>
          <p:cNvSpPr txBox="1"/>
          <p:nvPr/>
        </p:nvSpPr>
        <p:spPr>
          <a:xfrm>
            <a:off x="8534427" y="4848905"/>
            <a:ext cx="2754141" cy="707886"/>
          </a:xfrm>
          <a:prstGeom prst="rect">
            <a:avLst/>
          </a:prstGeom>
          <a:noFill/>
        </p:spPr>
        <p:txBody>
          <a:bodyPr wrap="square" rtlCol="0">
            <a:spAutoFit/>
          </a:bodyPr>
          <a:lstStyle/>
          <a:p>
            <a:pPr algn="l"/>
            <a:r>
              <a:rPr lang="en-US" sz="800" dirty="0">
                <a:solidFill>
                  <a:schemeClr val="bg2">
                    <a:lumMod val="25000"/>
                  </a:schemeClr>
                </a:solidFill>
                <a:latin typeface="Calibri" panose="020F0502020204030204" pitchFamily="34" charset="0"/>
                <a:cs typeface="Calibri" panose="020F0502020204030204" pitchFamily="34" charset="0"/>
              </a:rPr>
              <a:t>Sector total returns are based on the Bloomberg U.S. Aggregate, U.S. Treasury, U.S. Treasury Inflation Notes, U.S. Agency, Municipal, U.S. Corporate, U.S. Corporate High Yield, Global Aggregate, Global High Yield, and EM USD Aggregate indices.</a:t>
            </a:r>
          </a:p>
        </p:txBody>
      </p:sp>
      <p:sp>
        <p:nvSpPr>
          <p:cNvPr id="24" name="TextBox 23">
            <a:extLst>
              <a:ext uri="{FF2B5EF4-FFF2-40B4-BE49-F238E27FC236}">
                <a16:creationId xmlns:a16="http://schemas.microsoft.com/office/drawing/2014/main" id="{0F867B7E-9BFF-41AF-ADBE-2246DA922932}"/>
              </a:ext>
            </a:extLst>
          </p:cNvPr>
          <p:cNvSpPr txBox="1"/>
          <p:nvPr/>
        </p:nvSpPr>
        <p:spPr>
          <a:xfrm>
            <a:off x="1119051" y="4848905"/>
            <a:ext cx="2754141" cy="338554"/>
          </a:xfrm>
          <a:prstGeom prst="rect">
            <a:avLst/>
          </a:prstGeom>
          <a:noFill/>
        </p:spPr>
        <p:txBody>
          <a:bodyPr wrap="square" rtlCol="0">
            <a:spAutoFit/>
          </a:bodyPr>
          <a:lstStyle/>
          <a:p>
            <a:pPr algn="l"/>
            <a:r>
              <a:rPr lang="en-US" sz="800" dirty="0">
                <a:solidFill>
                  <a:schemeClr val="bg2">
                    <a:lumMod val="25000"/>
                  </a:schemeClr>
                </a:solidFill>
                <a:latin typeface="Calibri" panose="020F0502020204030204" pitchFamily="34" charset="0"/>
                <a:cs typeface="Calibri" panose="020F0502020204030204" pitchFamily="34" charset="0"/>
              </a:rPr>
              <a:t>Sector total returns are based on the S&amp;P 500 GICS Level 1 indices.</a:t>
            </a:r>
          </a:p>
        </p:txBody>
      </p:sp>
      <p:sp>
        <p:nvSpPr>
          <p:cNvPr id="28" name="Rectangle 27">
            <a:extLst>
              <a:ext uri="{FF2B5EF4-FFF2-40B4-BE49-F238E27FC236}">
                <a16:creationId xmlns:a16="http://schemas.microsoft.com/office/drawing/2014/main" id="{2965F2B4-73CC-4C83-85D4-1266C6DC2D00}"/>
              </a:ext>
            </a:extLst>
          </p:cNvPr>
          <p:cNvSpPr/>
          <p:nvPr/>
        </p:nvSpPr>
        <p:spPr>
          <a:xfrm>
            <a:off x="838200" y="5869626"/>
            <a:ext cx="9972673" cy="830997"/>
          </a:xfrm>
          <a:prstGeom prst="rect">
            <a:avLst/>
          </a:prstGeom>
          <a:noFill/>
        </p:spPr>
        <p:txBody>
          <a:bodyPr wrap="square" anchor="b">
            <a:spAutoFit/>
          </a:bodyPr>
          <a:lstStyle/>
          <a:p>
            <a:r>
              <a:rPr lang="en-US" sz="800" dirty="0"/>
              <a:t>Source: Helios Quantitative Research, Bloomberg</a:t>
            </a:r>
          </a:p>
          <a:p>
            <a:r>
              <a:rPr lang="en-US" sz="800" dirty="0"/>
              <a:t>Total returns as of the report date unless otherwise noted. Returns over 1 year are annualized. Indices are unmanaged and cannot be invested into directly. The returns do not reflect fees, sales charges, or expenses and don’t reflect any particular investment. Past performance is not indicative of future results. </a:t>
            </a:r>
          </a:p>
          <a:p>
            <a:r>
              <a:rPr lang="en-US" sz="800" baseline="0" dirty="0">
                <a:solidFill>
                  <a:schemeClr val="tx1"/>
                </a:solidFill>
                <a:effectLst/>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endParaRPr lang="en-US" sz="800" baseline="0" dirty="0">
              <a:solidFill>
                <a:schemeClr val="tx1"/>
              </a:solidFill>
              <a:effectLst/>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AE457F81-2A5C-4224-BE71-F87A22344EF9}"/>
              </a:ext>
            </a:extLst>
          </p:cNvPr>
          <p:cNvGraphicFramePr>
            <a:graphicFrameLocks noGrp="1"/>
          </p:cNvGraphicFramePr>
          <p:nvPr>
            <p:extLst>
              <p:ext uri="{D42A27DB-BD31-4B8C-83A1-F6EECF244321}">
                <p14:modId xmlns:p14="http://schemas.microsoft.com/office/powerpoint/2010/main" val="589962902"/>
              </p:ext>
            </p:extLst>
          </p:nvPr>
        </p:nvGraphicFramePr>
        <p:xfrm>
          <a:off x="1156004" y="1763104"/>
          <a:ext cx="2755900" cy="2952750"/>
        </p:xfrm>
        <a:graphic>
          <a:graphicData uri="http://schemas.openxmlformats.org/drawingml/2006/table">
            <a:tbl>
              <a:tblPr/>
              <a:tblGrid>
                <a:gridCol w="2043167">
                  <a:extLst>
                    <a:ext uri="{9D8B030D-6E8A-4147-A177-3AD203B41FA5}">
                      <a16:colId xmlns:a16="http://schemas.microsoft.com/office/drawing/2014/main" val="1260266921"/>
                    </a:ext>
                  </a:extLst>
                </a:gridCol>
                <a:gridCol w="712733">
                  <a:extLst>
                    <a:ext uri="{9D8B030D-6E8A-4147-A177-3AD203B41FA5}">
                      <a16:colId xmlns:a16="http://schemas.microsoft.com/office/drawing/2014/main" val="1920777796"/>
                    </a:ext>
                  </a:extLst>
                </a:gridCol>
              </a:tblGrid>
              <a:tr h="209550">
                <a:tc>
                  <a:txBody>
                    <a:bodyPr/>
                    <a:lstStyle/>
                    <a:p>
                      <a:pPr algn="l" fontAlgn="ctr"/>
                      <a:r>
                        <a:rPr lang="en-US" sz="900" b="0" i="0" u="none" strike="noStrike" dirty="0">
                          <a:solidFill>
                            <a:srgbClr val="5B6770"/>
                          </a:solidFill>
                          <a:effectLst/>
                          <a:latin typeface="Calibri" panose="020F0502020204030204" pitchFamily="34" charset="0"/>
                          <a:cs typeface="Calibri" panose="020F0502020204030204" pitchFamily="34" charset="0"/>
                        </a:rPr>
                        <a:t>SECTOR</a:t>
                      </a:r>
                    </a:p>
                  </a:txBody>
                  <a:tcPr marL="857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5B6770"/>
                          </a:solidFill>
                          <a:effectLst/>
                          <a:latin typeface="Calibri" panose="020F0502020204030204" pitchFamily="34" charset="0"/>
                          <a:cs typeface="Calibri" panose="020F0502020204030204" pitchFamily="34" charset="0"/>
                        </a:rPr>
                        <a:t>FEB</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4963868"/>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Energy</a:t>
                      </a:r>
                    </a:p>
                  </a:txBody>
                  <a:tcPr marL="857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7.14%</a:t>
                      </a:r>
                    </a:p>
                  </a:txBody>
                  <a:tcPr marL="9525" marR="857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556126981"/>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Industrials</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-0.87%</a:t>
                      </a:r>
                    </a:p>
                  </a:txBody>
                  <a:tcPr marL="9525" marR="85725" marT="9525" marB="0" anchor="ctr">
                    <a:lnL>
                      <a:noFill/>
                    </a:lnL>
                    <a:lnR>
                      <a:noFill/>
                    </a:lnR>
                    <a:lnT>
                      <a:noFill/>
                    </a:lnT>
                    <a:lnB>
                      <a:noFill/>
                    </a:lnB>
                  </a:tcPr>
                </a:tc>
                <a:extLst>
                  <a:ext uri="{0D108BD9-81ED-4DB2-BD59-A6C34878D82A}">
                    <a16:rowId xmlns:a16="http://schemas.microsoft.com/office/drawing/2014/main" val="1098534006"/>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Health Care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-1.02%</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1107413388"/>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Materials</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-1.24%</a:t>
                      </a:r>
                    </a:p>
                  </a:txBody>
                  <a:tcPr marL="9525" marR="85725" marT="9525" marB="0" anchor="ctr">
                    <a:lnL>
                      <a:noFill/>
                    </a:lnL>
                    <a:lnR>
                      <a:noFill/>
                    </a:lnR>
                    <a:lnT>
                      <a:noFill/>
                    </a:lnT>
                    <a:lnB>
                      <a:noFill/>
                    </a:lnB>
                  </a:tcPr>
                </a:tc>
                <a:extLst>
                  <a:ext uri="{0D108BD9-81ED-4DB2-BD59-A6C34878D82A}">
                    <a16:rowId xmlns:a16="http://schemas.microsoft.com/office/drawing/2014/main" val="684734104"/>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Financials</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-1.35%</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401591683"/>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Consumer Staples</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-1.42%</a:t>
                      </a:r>
                    </a:p>
                  </a:txBody>
                  <a:tcPr marL="9525" marR="85725" marT="9525" marB="0" anchor="ctr">
                    <a:lnL>
                      <a:noFill/>
                    </a:lnL>
                    <a:lnR>
                      <a:noFill/>
                    </a:lnR>
                    <a:lnT>
                      <a:noFill/>
                    </a:lnT>
                    <a:lnB>
                      <a:noFill/>
                    </a:lnB>
                  </a:tcPr>
                </a:tc>
                <a:extLst>
                  <a:ext uri="{0D108BD9-81ED-4DB2-BD59-A6C34878D82A}">
                    <a16:rowId xmlns:a16="http://schemas.microsoft.com/office/drawing/2014/main" val="220840550"/>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Utilities</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-1.85%</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790467257"/>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S&amp;P 500</a:t>
                      </a:r>
                    </a:p>
                  </a:txBody>
                  <a:tcPr marL="85725" marR="9525" marT="9525" marB="0" anchor="ctr">
                    <a:lnL>
                      <a:noFill/>
                    </a:lnL>
                    <a:lnR>
                      <a:noFill/>
                    </a:lnR>
                    <a:lnT>
                      <a:noFill/>
                    </a:lnT>
                    <a:lnB>
                      <a:noFill/>
                    </a:lnB>
                    <a:solidFill>
                      <a:srgbClr val="B0C5CC"/>
                    </a:solidFill>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-3.00%</a:t>
                      </a:r>
                    </a:p>
                  </a:txBody>
                  <a:tcPr marL="9525" marR="85725" marT="9525" marB="0" anchor="ctr">
                    <a:lnL>
                      <a:noFill/>
                    </a:lnL>
                    <a:lnR>
                      <a:noFill/>
                    </a:lnR>
                    <a:lnT>
                      <a:noFill/>
                    </a:lnT>
                    <a:lnB>
                      <a:noFill/>
                    </a:lnB>
                    <a:solidFill>
                      <a:srgbClr val="B0C5CC"/>
                    </a:solidFill>
                  </a:tcPr>
                </a:tc>
                <a:extLst>
                  <a:ext uri="{0D108BD9-81ED-4DB2-BD59-A6C34878D82A}">
                    <a16:rowId xmlns:a16="http://schemas.microsoft.com/office/drawing/2014/main" val="1699459161"/>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Consumer Discretionary</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-3.99%</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3338058870"/>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Information Technology</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-4.90%</a:t>
                      </a:r>
                    </a:p>
                  </a:txBody>
                  <a:tcPr marL="9525" marR="85725" marT="9525" marB="0" anchor="ctr">
                    <a:lnL>
                      <a:noFill/>
                    </a:lnL>
                    <a:lnR>
                      <a:noFill/>
                    </a:lnR>
                    <a:lnT>
                      <a:noFill/>
                    </a:lnT>
                    <a:lnB>
                      <a:noFill/>
                    </a:lnB>
                  </a:tcPr>
                </a:tc>
                <a:extLst>
                  <a:ext uri="{0D108BD9-81ED-4DB2-BD59-A6C34878D82A}">
                    <a16:rowId xmlns:a16="http://schemas.microsoft.com/office/drawing/2014/main" val="2229385890"/>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Real Estate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-5.02%</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1435534342"/>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Communication Services</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-6.98%</a:t>
                      </a:r>
                    </a:p>
                  </a:txBody>
                  <a:tcPr marL="9525" marR="85725" marT="9525" marB="0" anchor="ctr">
                    <a:lnL>
                      <a:noFill/>
                    </a:lnL>
                    <a:lnR>
                      <a:noFill/>
                    </a:lnR>
                    <a:lnT>
                      <a:noFill/>
                    </a:lnT>
                    <a:lnB>
                      <a:noFill/>
                    </a:lnB>
                  </a:tcPr>
                </a:tc>
                <a:extLst>
                  <a:ext uri="{0D108BD9-81ED-4DB2-BD59-A6C34878D82A}">
                    <a16:rowId xmlns:a16="http://schemas.microsoft.com/office/drawing/2014/main" val="2509420722"/>
                  </a:ext>
                </a:extLst>
              </a:tr>
            </a:tbl>
          </a:graphicData>
        </a:graphic>
      </p:graphicFrame>
      <p:graphicFrame>
        <p:nvGraphicFramePr>
          <p:cNvPr id="9" name="Table 8">
            <a:extLst>
              <a:ext uri="{FF2B5EF4-FFF2-40B4-BE49-F238E27FC236}">
                <a16:creationId xmlns:a16="http://schemas.microsoft.com/office/drawing/2014/main" id="{AA206983-98A1-4932-B983-6B064CF913C7}"/>
              </a:ext>
            </a:extLst>
          </p:cNvPr>
          <p:cNvGraphicFramePr>
            <a:graphicFrameLocks noGrp="1"/>
          </p:cNvGraphicFramePr>
          <p:nvPr>
            <p:extLst>
              <p:ext uri="{D42A27DB-BD31-4B8C-83A1-F6EECF244321}">
                <p14:modId xmlns:p14="http://schemas.microsoft.com/office/powerpoint/2010/main" val="230106782"/>
              </p:ext>
            </p:extLst>
          </p:nvPr>
        </p:nvGraphicFramePr>
        <p:xfrm>
          <a:off x="4870156" y="1763104"/>
          <a:ext cx="2755900" cy="2952750"/>
        </p:xfrm>
        <a:graphic>
          <a:graphicData uri="http://schemas.openxmlformats.org/drawingml/2006/table">
            <a:tbl>
              <a:tblPr/>
              <a:tblGrid>
                <a:gridCol w="2043167">
                  <a:extLst>
                    <a:ext uri="{9D8B030D-6E8A-4147-A177-3AD203B41FA5}">
                      <a16:colId xmlns:a16="http://schemas.microsoft.com/office/drawing/2014/main" val="3194380765"/>
                    </a:ext>
                  </a:extLst>
                </a:gridCol>
                <a:gridCol w="712733">
                  <a:extLst>
                    <a:ext uri="{9D8B030D-6E8A-4147-A177-3AD203B41FA5}">
                      <a16:colId xmlns:a16="http://schemas.microsoft.com/office/drawing/2014/main" val="3474842908"/>
                    </a:ext>
                  </a:extLst>
                </a:gridCol>
              </a:tblGrid>
              <a:tr h="209550">
                <a:tc>
                  <a:txBody>
                    <a:bodyPr/>
                    <a:lstStyle/>
                    <a:p>
                      <a:pPr algn="l" fontAlgn="ctr"/>
                      <a:r>
                        <a:rPr lang="en-US" sz="900" b="0" i="0" u="none" strike="noStrike" dirty="0">
                          <a:solidFill>
                            <a:srgbClr val="5B6770"/>
                          </a:solidFill>
                          <a:effectLst/>
                          <a:latin typeface="Calibri" panose="020F0502020204030204" pitchFamily="34" charset="0"/>
                          <a:cs typeface="Calibri" panose="020F0502020204030204" pitchFamily="34" charset="0"/>
                        </a:rPr>
                        <a:t>ASSET CLASS</a:t>
                      </a:r>
                    </a:p>
                  </a:txBody>
                  <a:tcPr marL="857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5B6770"/>
                          </a:solidFill>
                          <a:effectLst/>
                          <a:latin typeface="Calibri" panose="020F0502020204030204" pitchFamily="34" charset="0"/>
                          <a:cs typeface="Calibri" panose="020F0502020204030204" pitchFamily="34" charset="0"/>
                        </a:rPr>
                        <a:t>FEB</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701082"/>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Small Cap Value</a:t>
                      </a:r>
                    </a:p>
                  </a:txBody>
                  <a:tcPr marL="857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1.65%</a:t>
                      </a:r>
                    </a:p>
                  </a:txBody>
                  <a:tcPr marL="9525" marR="857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182175274"/>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Small Cap Blend</a:t>
                      </a:r>
                    </a:p>
                  </a:txBody>
                  <a:tcPr marL="85725" marR="9525" marT="9525" marB="0" anchor="ctr">
                    <a:lnL>
                      <a:noFill/>
                    </a:lnL>
                    <a:lnR>
                      <a:noFill/>
                    </a:lnR>
                    <a:lnT>
                      <a:noFill/>
                    </a:lnT>
                    <a:lnB>
                      <a:noFill/>
                    </a:lnB>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1.07%</a:t>
                      </a:r>
                    </a:p>
                  </a:txBody>
                  <a:tcPr marL="9525" marR="85725" marT="9525" marB="0" anchor="ctr">
                    <a:lnL>
                      <a:noFill/>
                    </a:lnL>
                    <a:lnR>
                      <a:noFill/>
                    </a:lnR>
                    <a:lnT>
                      <a:noFill/>
                    </a:lnT>
                    <a:lnB>
                      <a:noFill/>
                    </a:lnB>
                  </a:tcPr>
                </a:tc>
                <a:extLst>
                  <a:ext uri="{0D108BD9-81ED-4DB2-BD59-A6C34878D82A}">
                    <a16:rowId xmlns:a16="http://schemas.microsoft.com/office/drawing/2014/main" val="49502273"/>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Small Cap Growth</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0.43%</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2634415322"/>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Mid Cap Value</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-0.47%</a:t>
                      </a:r>
                    </a:p>
                  </a:txBody>
                  <a:tcPr marL="9525" marR="85725" marT="9525" marB="0" anchor="ctr">
                    <a:lnL>
                      <a:noFill/>
                    </a:lnL>
                    <a:lnR>
                      <a:noFill/>
                    </a:lnR>
                    <a:lnT>
                      <a:noFill/>
                    </a:lnT>
                    <a:lnB>
                      <a:noFill/>
                    </a:lnB>
                  </a:tcPr>
                </a:tc>
                <a:extLst>
                  <a:ext uri="{0D108BD9-81ED-4DB2-BD59-A6C34878D82A}">
                    <a16:rowId xmlns:a16="http://schemas.microsoft.com/office/drawing/2014/main" val="2049399384"/>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Mid Cap Blend</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-0.72%</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1107751402"/>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Large Cap Value</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-1.16%</a:t>
                      </a:r>
                    </a:p>
                  </a:txBody>
                  <a:tcPr marL="9525" marR="85725" marT="9525" marB="0" anchor="ctr">
                    <a:lnL>
                      <a:noFill/>
                    </a:lnL>
                    <a:lnR>
                      <a:noFill/>
                    </a:lnR>
                    <a:lnT>
                      <a:noFill/>
                    </a:lnT>
                    <a:lnB>
                      <a:noFill/>
                    </a:lnB>
                  </a:tcPr>
                </a:tc>
                <a:extLst>
                  <a:ext uri="{0D108BD9-81ED-4DB2-BD59-A6C34878D82A}">
                    <a16:rowId xmlns:a16="http://schemas.microsoft.com/office/drawing/2014/main" val="1416445093"/>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Mid Cap Growth</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-1.21%</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1308804678"/>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Developed International</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-1.77%</a:t>
                      </a:r>
                    </a:p>
                  </a:txBody>
                  <a:tcPr marL="9525" marR="85725" marT="9525" marB="0" anchor="ctr">
                    <a:lnL>
                      <a:noFill/>
                    </a:lnL>
                    <a:lnR>
                      <a:noFill/>
                    </a:lnR>
                    <a:lnT>
                      <a:noFill/>
                    </a:lnT>
                    <a:lnB>
                      <a:noFill/>
                    </a:lnB>
                  </a:tcPr>
                </a:tc>
                <a:extLst>
                  <a:ext uri="{0D108BD9-81ED-4DB2-BD59-A6C34878D82A}">
                    <a16:rowId xmlns:a16="http://schemas.microsoft.com/office/drawing/2014/main" val="2143790445"/>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Large Cap Blend</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-2.74%</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3278233604"/>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Emerging Markets</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-2.99%</a:t>
                      </a:r>
                    </a:p>
                  </a:txBody>
                  <a:tcPr marL="9525" marR="85725" marT="9525" marB="0" anchor="ctr">
                    <a:lnL>
                      <a:noFill/>
                    </a:lnL>
                    <a:lnR>
                      <a:noFill/>
                    </a:lnR>
                    <a:lnT>
                      <a:noFill/>
                    </a:lnT>
                    <a:lnB>
                      <a:noFill/>
                    </a:lnB>
                  </a:tcPr>
                </a:tc>
                <a:extLst>
                  <a:ext uri="{0D108BD9-81ED-4DB2-BD59-A6C34878D82A}">
                    <a16:rowId xmlns:a16="http://schemas.microsoft.com/office/drawing/2014/main" val="96859825"/>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S&amp;P 500</a:t>
                      </a:r>
                    </a:p>
                  </a:txBody>
                  <a:tcPr marL="85725" marR="9525" marT="9525" marB="0" anchor="ctr">
                    <a:lnL>
                      <a:noFill/>
                    </a:lnL>
                    <a:lnR>
                      <a:noFill/>
                    </a:lnR>
                    <a:lnT>
                      <a:noFill/>
                    </a:lnT>
                    <a:lnB>
                      <a:noFill/>
                    </a:lnB>
                    <a:solidFill>
                      <a:srgbClr val="B0C5CC"/>
                    </a:solidFill>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-3.00%</a:t>
                      </a:r>
                    </a:p>
                  </a:txBody>
                  <a:tcPr marL="9525" marR="85725" marT="9525" marB="0" anchor="ctr">
                    <a:lnL>
                      <a:noFill/>
                    </a:lnL>
                    <a:lnR>
                      <a:noFill/>
                    </a:lnR>
                    <a:lnT>
                      <a:noFill/>
                    </a:lnT>
                    <a:lnB>
                      <a:noFill/>
                    </a:lnB>
                    <a:solidFill>
                      <a:srgbClr val="B0C5CC"/>
                    </a:solidFill>
                  </a:tcPr>
                </a:tc>
                <a:extLst>
                  <a:ext uri="{0D108BD9-81ED-4DB2-BD59-A6C34878D82A}">
                    <a16:rowId xmlns:a16="http://schemas.microsoft.com/office/drawing/2014/main" val="3785728992"/>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Large Cap Growth</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-4.25%</a:t>
                      </a:r>
                    </a:p>
                  </a:txBody>
                  <a:tcPr marL="9525" marR="85725" marT="9525" marB="0" anchor="ctr">
                    <a:lnL>
                      <a:noFill/>
                    </a:lnL>
                    <a:lnR>
                      <a:noFill/>
                    </a:lnR>
                    <a:lnT>
                      <a:noFill/>
                    </a:lnT>
                    <a:lnB>
                      <a:noFill/>
                    </a:lnB>
                  </a:tcPr>
                </a:tc>
                <a:extLst>
                  <a:ext uri="{0D108BD9-81ED-4DB2-BD59-A6C34878D82A}">
                    <a16:rowId xmlns:a16="http://schemas.microsoft.com/office/drawing/2014/main" val="2345054216"/>
                  </a:ext>
                </a:extLst>
              </a:tr>
            </a:tbl>
          </a:graphicData>
        </a:graphic>
      </p:graphicFrame>
      <p:graphicFrame>
        <p:nvGraphicFramePr>
          <p:cNvPr id="10" name="Table 9">
            <a:extLst>
              <a:ext uri="{FF2B5EF4-FFF2-40B4-BE49-F238E27FC236}">
                <a16:creationId xmlns:a16="http://schemas.microsoft.com/office/drawing/2014/main" id="{1C5AFEA3-5C2E-487B-9A52-6B6C34661125}"/>
              </a:ext>
            </a:extLst>
          </p:cNvPr>
          <p:cNvGraphicFramePr>
            <a:graphicFrameLocks noGrp="1"/>
          </p:cNvGraphicFramePr>
          <p:nvPr>
            <p:extLst>
              <p:ext uri="{D42A27DB-BD31-4B8C-83A1-F6EECF244321}">
                <p14:modId xmlns:p14="http://schemas.microsoft.com/office/powerpoint/2010/main" val="2493604988"/>
              </p:ext>
            </p:extLst>
          </p:nvPr>
        </p:nvGraphicFramePr>
        <p:xfrm>
          <a:off x="8599658" y="1763104"/>
          <a:ext cx="2755900" cy="2971800"/>
        </p:xfrm>
        <a:graphic>
          <a:graphicData uri="http://schemas.openxmlformats.org/drawingml/2006/table">
            <a:tbl>
              <a:tblPr/>
              <a:tblGrid>
                <a:gridCol w="2043167">
                  <a:extLst>
                    <a:ext uri="{9D8B030D-6E8A-4147-A177-3AD203B41FA5}">
                      <a16:colId xmlns:a16="http://schemas.microsoft.com/office/drawing/2014/main" val="2395637932"/>
                    </a:ext>
                  </a:extLst>
                </a:gridCol>
                <a:gridCol w="712733">
                  <a:extLst>
                    <a:ext uri="{9D8B030D-6E8A-4147-A177-3AD203B41FA5}">
                      <a16:colId xmlns:a16="http://schemas.microsoft.com/office/drawing/2014/main" val="3952459951"/>
                    </a:ext>
                  </a:extLst>
                </a:gridCol>
              </a:tblGrid>
              <a:tr h="228600">
                <a:tc>
                  <a:txBody>
                    <a:bodyPr/>
                    <a:lstStyle/>
                    <a:p>
                      <a:pPr algn="l" fontAlgn="ctr"/>
                      <a:r>
                        <a:rPr lang="en-US" sz="900" b="0" i="0" u="none" strike="noStrike" dirty="0">
                          <a:solidFill>
                            <a:srgbClr val="5B6770"/>
                          </a:solidFill>
                          <a:effectLst/>
                          <a:latin typeface="Calibri" panose="020F0502020204030204" pitchFamily="34" charset="0"/>
                          <a:cs typeface="Calibri" panose="020F0502020204030204" pitchFamily="34" charset="0"/>
                        </a:rPr>
                        <a:t>SECTOR</a:t>
                      </a:r>
                    </a:p>
                  </a:txBody>
                  <a:tcPr marL="857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5B6770"/>
                          </a:solidFill>
                          <a:effectLst/>
                          <a:latin typeface="Calibri" panose="020F0502020204030204" pitchFamily="34" charset="0"/>
                          <a:cs typeface="Calibri" panose="020F0502020204030204" pitchFamily="34" charset="0"/>
                        </a:rPr>
                        <a:t>FEB</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628198"/>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TIPS</a:t>
                      </a:r>
                    </a:p>
                  </a:txBody>
                  <a:tcPr marL="857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a:solidFill>
                            <a:srgbClr val="000000"/>
                          </a:solidFill>
                          <a:effectLst/>
                          <a:latin typeface="Calibri" panose="020F0502020204030204" pitchFamily="34" charset="0"/>
                          <a:cs typeface="Calibri" panose="020F0502020204030204" pitchFamily="34" charset="0"/>
                        </a:rPr>
                        <a:t>0.85%</a:t>
                      </a:r>
                    </a:p>
                  </a:txBody>
                  <a:tcPr marL="9525" marR="85725" marT="9525"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111432707"/>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Municipal</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-0.36%</a:t>
                      </a:r>
                    </a:p>
                  </a:txBody>
                  <a:tcPr marL="9525" marR="85725" marT="9525" marB="0" anchor="ctr">
                    <a:lnL>
                      <a:noFill/>
                    </a:lnL>
                    <a:lnR>
                      <a:noFill/>
                    </a:lnR>
                    <a:lnT>
                      <a:noFill/>
                    </a:lnT>
                    <a:lnB>
                      <a:noFill/>
                    </a:lnB>
                  </a:tcPr>
                </a:tc>
                <a:extLst>
                  <a:ext uri="{0D108BD9-81ED-4DB2-BD59-A6C34878D82A}">
                    <a16:rowId xmlns:a16="http://schemas.microsoft.com/office/drawing/2014/main" val="146345565"/>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Aggregate 1-3 Year</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-0.45%</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1224113900"/>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Treasury</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-0.66%</a:t>
                      </a:r>
                    </a:p>
                  </a:txBody>
                  <a:tcPr marL="9525" marR="85725" marT="9525" marB="0" anchor="ctr">
                    <a:lnL>
                      <a:noFill/>
                    </a:lnL>
                    <a:lnR>
                      <a:noFill/>
                    </a:lnR>
                    <a:lnT>
                      <a:noFill/>
                    </a:lnT>
                    <a:lnB>
                      <a:noFill/>
                    </a:lnB>
                  </a:tcPr>
                </a:tc>
                <a:extLst>
                  <a:ext uri="{0D108BD9-81ED-4DB2-BD59-A6C34878D82A}">
                    <a16:rowId xmlns:a16="http://schemas.microsoft.com/office/drawing/2014/main" val="641336545"/>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Agency</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-0.67%</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708734419"/>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Corporate High Yield</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-1.03%</a:t>
                      </a:r>
                    </a:p>
                  </a:txBody>
                  <a:tcPr marL="9525" marR="85725" marT="9525" marB="0" anchor="ctr">
                    <a:lnL>
                      <a:noFill/>
                    </a:lnL>
                    <a:lnR>
                      <a:noFill/>
                    </a:lnR>
                    <a:lnT>
                      <a:noFill/>
                    </a:lnT>
                    <a:lnB>
                      <a:noFill/>
                    </a:lnB>
                  </a:tcPr>
                </a:tc>
                <a:extLst>
                  <a:ext uri="{0D108BD9-81ED-4DB2-BD59-A6C34878D82A}">
                    <a16:rowId xmlns:a16="http://schemas.microsoft.com/office/drawing/2014/main" val="1301744280"/>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Aggregate</a:t>
                      </a:r>
                    </a:p>
                  </a:txBody>
                  <a:tcPr marL="85725" marR="9525" marT="9525" marB="0" anchor="ctr">
                    <a:lnL>
                      <a:noFill/>
                    </a:lnL>
                    <a:lnR>
                      <a:noFill/>
                    </a:lnR>
                    <a:lnT>
                      <a:noFill/>
                    </a:lnT>
                    <a:lnB>
                      <a:noFill/>
                    </a:lnB>
                    <a:solidFill>
                      <a:srgbClr val="B0C5CC"/>
                    </a:solidFill>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-1.12%</a:t>
                      </a:r>
                    </a:p>
                  </a:txBody>
                  <a:tcPr marL="9525" marR="85725" marT="9525" marB="0" anchor="ctr">
                    <a:lnL>
                      <a:noFill/>
                    </a:lnL>
                    <a:lnR>
                      <a:noFill/>
                    </a:lnR>
                    <a:lnT>
                      <a:noFill/>
                    </a:lnT>
                    <a:lnB>
                      <a:noFill/>
                    </a:lnB>
                    <a:solidFill>
                      <a:srgbClr val="B0C5CC"/>
                    </a:solidFill>
                  </a:tcPr>
                </a:tc>
                <a:extLst>
                  <a:ext uri="{0D108BD9-81ED-4DB2-BD59-A6C34878D82A}">
                    <a16:rowId xmlns:a16="http://schemas.microsoft.com/office/drawing/2014/main" val="1376376346"/>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Global Aggregate</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-1.19%</a:t>
                      </a:r>
                    </a:p>
                  </a:txBody>
                  <a:tcPr marL="9525" marR="85725" marT="9525" marB="0" anchor="ctr">
                    <a:lnL>
                      <a:noFill/>
                    </a:lnL>
                    <a:lnR>
                      <a:noFill/>
                    </a:lnR>
                    <a:lnT>
                      <a:noFill/>
                    </a:lnT>
                    <a:lnB>
                      <a:noFill/>
                    </a:lnB>
                  </a:tcPr>
                </a:tc>
                <a:extLst>
                  <a:ext uri="{0D108BD9-81ED-4DB2-BD59-A6C34878D82A}">
                    <a16:rowId xmlns:a16="http://schemas.microsoft.com/office/drawing/2014/main" val="552712665"/>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Corporate</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-2.00%</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904233808"/>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Global High Yield</a:t>
                      </a:r>
                    </a:p>
                  </a:txBody>
                  <a:tcPr marL="85725" marR="9525" marT="9525" marB="0" anchor="ctr">
                    <a:lnL>
                      <a:noFill/>
                    </a:lnL>
                    <a:lnR>
                      <a:noFill/>
                    </a:lnR>
                    <a:lnT>
                      <a:noFill/>
                    </a:lnT>
                    <a:lnB>
                      <a:noFill/>
                    </a:lnB>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-2.39%</a:t>
                      </a:r>
                    </a:p>
                  </a:txBody>
                  <a:tcPr marL="9525" marR="85725" marT="9525" marB="0" anchor="ctr">
                    <a:lnL>
                      <a:noFill/>
                    </a:lnL>
                    <a:lnR>
                      <a:noFill/>
                    </a:lnR>
                    <a:lnT>
                      <a:noFill/>
                    </a:lnT>
                    <a:lnB>
                      <a:noFill/>
                    </a:lnB>
                  </a:tcPr>
                </a:tc>
                <a:extLst>
                  <a:ext uri="{0D108BD9-81ED-4DB2-BD59-A6C34878D82A}">
                    <a16:rowId xmlns:a16="http://schemas.microsoft.com/office/drawing/2014/main" val="3770350365"/>
                  </a:ext>
                </a:extLst>
              </a:tr>
              <a:tr h="228600">
                <a:tc>
                  <a:txBody>
                    <a:bodyPr/>
                    <a:lstStyle/>
                    <a:p>
                      <a:pPr algn="l" fontAlgn="ctr"/>
                      <a:r>
                        <a:rPr lang="en-US" sz="900" b="0" i="0" u="none" strike="noStrike" dirty="0">
                          <a:solidFill>
                            <a:srgbClr val="000000"/>
                          </a:solidFill>
                          <a:effectLst/>
                          <a:latin typeface="Calibri" panose="020F0502020204030204" pitchFamily="34" charset="0"/>
                          <a:cs typeface="Calibri" panose="020F0502020204030204" pitchFamily="34" charset="0"/>
                        </a:rPr>
                        <a:t>U.S. Aggregate 10+ Year</a:t>
                      </a:r>
                    </a:p>
                  </a:txBody>
                  <a:tcPr marL="85725" marR="9525" marT="9525" marB="0" anchor="ctr">
                    <a:lnL>
                      <a:noFill/>
                    </a:lnL>
                    <a:lnR>
                      <a:noFill/>
                    </a:lnR>
                    <a:lnT>
                      <a:noFill/>
                    </a:lnT>
                    <a:lnB>
                      <a:noFill/>
                    </a:lnB>
                    <a:solidFill>
                      <a:srgbClr val="F2F2F2"/>
                    </a:solidFill>
                  </a:tcPr>
                </a:tc>
                <a:tc>
                  <a:txBody>
                    <a:bodyPr/>
                    <a:lstStyle/>
                    <a:p>
                      <a:pPr algn="r" fontAlgn="ctr"/>
                      <a:r>
                        <a:rPr lang="en-US" sz="900" b="0" i="0" u="none" strike="noStrike">
                          <a:solidFill>
                            <a:srgbClr val="C00000"/>
                          </a:solidFill>
                          <a:effectLst/>
                          <a:latin typeface="Calibri" panose="020F0502020204030204" pitchFamily="34" charset="0"/>
                          <a:cs typeface="Calibri" panose="020F0502020204030204" pitchFamily="34" charset="0"/>
                        </a:rPr>
                        <a:t>-2.53%</a:t>
                      </a:r>
                    </a:p>
                  </a:txBody>
                  <a:tcPr marL="9525" marR="85725" marT="9525" marB="0" anchor="ctr">
                    <a:lnL>
                      <a:noFill/>
                    </a:lnL>
                    <a:lnR>
                      <a:noFill/>
                    </a:lnR>
                    <a:lnT>
                      <a:noFill/>
                    </a:lnT>
                    <a:lnB>
                      <a:noFill/>
                    </a:lnB>
                    <a:solidFill>
                      <a:srgbClr val="F2F2F2"/>
                    </a:solidFill>
                  </a:tcPr>
                </a:tc>
                <a:extLst>
                  <a:ext uri="{0D108BD9-81ED-4DB2-BD59-A6C34878D82A}">
                    <a16:rowId xmlns:a16="http://schemas.microsoft.com/office/drawing/2014/main" val="865743766"/>
                  </a:ext>
                </a:extLst>
              </a:tr>
              <a:tr h="228600">
                <a:tc>
                  <a:txBody>
                    <a:bodyPr/>
                    <a:lstStyle/>
                    <a:p>
                      <a:pPr algn="l" fontAlgn="ctr"/>
                      <a:r>
                        <a:rPr lang="en-US" sz="900" b="0" i="0" u="none" strike="noStrike">
                          <a:solidFill>
                            <a:srgbClr val="000000"/>
                          </a:solidFill>
                          <a:effectLst/>
                          <a:latin typeface="Calibri" panose="020F0502020204030204" pitchFamily="34" charset="0"/>
                          <a:cs typeface="Calibri" panose="020F0502020204030204" pitchFamily="34" charset="0"/>
                        </a:rPr>
                        <a:t>EM Bonds (USD)</a:t>
                      </a:r>
                    </a:p>
                  </a:txBody>
                  <a:tcPr marL="85725" marR="9525" marT="9525" marB="0" anchor="ctr">
                    <a:lnL>
                      <a:noFill/>
                    </a:lnL>
                    <a:lnR>
                      <a:noFill/>
                    </a:lnR>
                    <a:lnT>
                      <a:noFill/>
                    </a:lnT>
                    <a:lnB>
                      <a:noFill/>
                    </a:lnB>
                  </a:tcPr>
                </a:tc>
                <a:tc>
                  <a:txBody>
                    <a:bodyPr/>
                    <a:lstStyle/>
                    <a:p>
                      <a:pPr algn="r" fontAlgn="ctr"/>
                      <a:r>
                        <a:rPr lang="en-US" sz="900" b="0" i="0" u="none" strike="noStrike" dirty="0">
                          <a:solidFill>
                            <a:srgbClr val="C00000"/>
                          </a:solidFill>
                          <a:effectLst/>
                          <a:latin typeface="Calibri" panose="020F0502020204030204" pitchFamily="34" charset="0"/>
                          <a:cs typeface="Calibri" panose="020F0502020204030204" pitchFamily="34" charset="0"/>
                        </a:rPr>
                        <a:t>-4.54%</a:t>
                      </a:r>
                    </a:p>
                  </a:txBody>
                  <a:tcPr marL="9525" marR="85725" marT="9525" marB="0" anchor="ctr">
                    <a:lnL>
                      <a:noFill/>
                    </a:lnL>
                    <a:lnR>
                      <a:noFill/>
                    </a:lnR>
                    <a:lnT>
                      <a:noFill/>
                    </a:lnT>
                    <a:lnB>
                      <a:noFill/>
                    </a:lnB>
                  </a:tcPr>
                </a:tc>
                <a:extLst>
                  <a:ext uri="{0D108BD9-81ED-4DB2-BD59-A6C34878D82A}">
                    <a16:rowId xmlns:a16="http://schemas.microsoft.com/office/drawing/2014/main" val="2710184146"/>
                  </a:ext>
                </a:extLst>
              </a:tr>
            </a:tbl>
          </a:graphicData>
        </a:graphic>
      </p:graphicFrame>
      <p:pic>
        <p:nvPicPr>
          <p:cNvPr id="25" name="Picture 24" descr="Icon&#10;&#10;Description automatically generated">
            <a:extLst>
              <a:ext uri="{FF2B5EF4-FFF2-40B4-BE49-F238E27FC236}">
                <a16:creationId xmlns:a16="http://schemas.microsoft.com/office/drawing/2014/main" id="{E11128CA-32AA-5740-879B-DE9DB340ABA3}"/>
              </a:ext>
            </a:extLst>
          </p:cNvPr>
          <p:cNvPicPr>
            <a:picLocks noChangeAspect="1"/>
          </p:cNvPicPr>
          <p:nvPr/>
        </p:nvPicPr>
        <p:blipFill rotWithShape="1">
          <a:blip r:embed="rId2">
            <a:extLst>
              <a:ext uri="{28A0092B-C50C-407E-A947-70E740481C1C}">
                <a14:useLocalDpi xmlns:a14="http://schemas.microsoft.com/office/drawing/2010/main" val="0"/>
              </a:ext>
            </a:extLst>
          </a:blip>
          <a:srcRect b="19348"/>
          <a:stretch/>
        </p:blipFill>
        <p:spPr>
          <a:xfrm>
            <a:off x="10438432" y="19456"/>
            <a:ext cx="945924" cy="1017211"/>
          </a:xfrm>
          <a:prstGeom prst="rect">
            <a:avLst/>
          </a:prstGeom>
        </p:spPr>
      </p:pic>
    </p:spTree>
    <p:extLst>
      <p:ext uri="{BB962C8B-B14F-4D97-AF65-F5344CB8AC3E}">
        <p14:creationId xmlns:p14="http://schemas.microsoft.com/office/powerpoint/2010/main" val="1641783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3D10A0B-10F4-4157-A7CB-48B01053EDBE}"/>
              </a:ext>
            </a:extLst>
          </p:cNvPr>
          <p:cNvSpPr/>
          <p:nvPr/>
        </p:nvSpPr>
        <p:spPr>
          <a:xfrm>
            <a:off x="8991600" y="5381625"/>
            <a:ext cx="2044881" cy="5847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dirty="0">
                <a:solidFill>
                  <a:srgbClr val="5B6770"/>
                </a:solidFill>
                <a:latin typeface="Arial" panose="020B0604020202020204" pitchFamily="34" charset="0"/>
                <a:cs typeface="Arial" panose="020B0604020202020204" pitchFamily="34" charset="0"/>
              </a:rPr>
              <a:t>Russia’s Weight in Global Markets</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8</a:t>
            </a:fld>
            <a:endParaRPr lang="en-US"/>
          </a:p>
        </p:txBody>
      </p:sp>
      <p:sp>
        <p:nvSpPr>
          <p:cNvPr id="8" name="Rectangle 4">
            <a:extLst>
              <a:ext uri="{FF2B5EF4-FFF2-40B4-BE49-F238E27FC236}">
                <a16:creationId xmlns:a16="http://schemas.microsoft.com/office/drawing/2014/main" id="{AB9DA2E1-A96B-497A-AA0A-671D666F8EA5}"/>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C00000"/>
              </a:solidFill>
            </a:endParaRPr>
          </a:p>
        </p:txBody>
      </p:sp>
      <p:sp>
        <p:nvSpPr>
          <p:cNvPr id="9" name="TextBox 8">
            <a:extLst>
              <a:ext uri="{FF2B5EF4-FFF2-40B4-BE49-F238E27FC236}">
                <a16:creationId xmlns:a16="http://schemas.microsoft.com/office/drawing/2014/main" id="{FF279813-AB72-4897-AECB-D8FEAB4FFD9A}"/>
              </a:ext>
            </a:extLst>
          </p:cNvPr>
          <p:cNvSpPr txBox="1"/>
          <p:nvPr/>
        </p:nvSpPr>
        <p:spPr>
          <a:xfrm>
            <a:off x="4887674" y="1198960"/>
            <a:ext cx="6466126" cy="369332"/>
          </a:xfrm>
          <a:prstGeom prst="rect">
            <a:avLst/>
          </a:prstGeom>
          <a:noFill/>
        </p:spPr>
        <p:txBody>
          <a:bodyPr wrap="square" rtlCol="0">
            <a:spAutoFit/>
          </a:bodyPr>
          <a:lstStyle/>
          <a:p>
            <a:r>
              <a:rPr lang="en-US" cap="all" dirty="0">
                <a:latin typeface="Calibri" panose="020F0502020204030204" pitchFamily="34" charset="0"/>
                <a:cs typeface="Calibri" panose="020F0502020204030204" pitchFamily="34" charset="0"/>
              </a:rPr>
              <a:t>Equity market pain drives volatility expectations higher</a:t>
            </a:r>
          </a:p>
        </p:txBody>
      </p:sp>
      <p:sp>
        <p:nvSpPr>
          <p:cNvPr id="10" name="TextBox 9">
            <a:extLst>
              <a:ext uri="{FF2B5EF4-FFF2-40B4-BE49-F238E27FC236}">
                <a16:creationId xmlns:a16="http://schemas.microsoft.com/office/drawing/2014/main" id="{0A23196C-D85C-40BA-9421-6ADA1D7F1FD6}"/>
              </a:ext>
            </a:extLst>
          </p:cNvPr>
          <p:cNvSpPr txBox="1"/>
          <p:nvPr/>
        </p:nvSpPr>
        <p:spPr>
          <a:xfrm>
            <a:off x="4887674" y="1486407"/>
            <a:ext cx="6466126"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Total Returns of Selected Country ETFs, December 31, 2021 to February 28, 2022</a:t>
            </a:r>
          </a:p>
        </p:txBody>
      </p:sp>
      <p:sp>
        <p:nvSpPr>
          <p:cNvPr id="11" name="Rectangle 10">
            <a:extLst>
              <a:ext uri="{FF2B5EF4-FFF2-40B4-BE49-F238E27FC236}">
                <a16:creationId xmlns:a16="http://schemas.microsoft.com/office/drawing/2014/main" id="{3DB536C5-E301-439F-A605-0B00C0731A92}"/>
              </a:ext>
            </a:extLst>
          </p:cNvPr>
          <p:cNvSpPr/>
          <p:nvPr/>
        </p:nvSpPr>
        <p:spPr>
          <a:xfrm>
            <a:off x="1117419" y="1123407"/>
            <a:ext cx="3352800" cy="4336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12" name="TextBox 11">
            <a:extLst>
              <a:ext uri="{FF2B5EF4-FFF2-40B4-BE49-F238E27FC236}">
                <a16:creationId xmlns:a16="http://schemas.microsoft.com/office/drawing/2014/main" id="{2A63EF23-D423-4F85-BD39-76E71D01EC9A}"/>
              </a:ext>
            </a:extLst>
          </p:cNvPr>
          <p:cNvSpPr txBox="1"/>
          <p:nvPr/>
        </p:nvSpPr>
        <p:spPr>
          <a:xfrm>
            <a:off x="1381941" y="1327532"/>
            <a:ext cx="2959240" cy="3064172"/>
          </a:xfrm>
          <a:prstGeom prst="rect">
            <a:avLst/>
          </a:prstGeom>
          <a:noFill/>
          <a:ln>
            <a:solidFill>
              <a:schemeClr val="bg1">
                <a:lumMod val="95000"/>
              </a:schemeClr>
            </a:solidFill>
          </a:ln>
        </p:spPr>
        <p:txBody>
          <a:bodyPr wrap="square" rtlCol="0">
            <a:spAutoFit/>
          </a:bodyPr>
          <a:lstStyle/>
          <a:p>
            <a:pPr>
              <a:lnSpc>
                <a:spcPct val="120000"/>
              </a:lnSpc>
              <a:spcBef>
                <a:spcPts val="600"/>
              </a:spcBef>
            </a:pPr>
            <a:r>
              <a:rPr lang="en-US" sz="1300" spc="300" dirty="0">
                <a:solidFill>
                  <a:srgbClr val="5B6770"/>
                </a:solidFill>
                <a:latin typeface="Calibri" panose="020F0502020204030204" pitchFamily="34" charset="0"/>
                <a:cs typeface="Calibri" panose="020F0502020204030204" pitchFamily="34" charset="0"/>
              </a:rPr>
              <a:t>WHAT DOES IT MEAN?</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Much of the focus on the impacts stemming from the invasion of Ukraine are not focused on the economic damage to the countries, but rather on energy. This makes sense given Russia’s equity market is extremely small on the global stage, however, it produces a significant amount of oil and natural gas.</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Looking at the ETF ACWI, which tracks the MSCI ACWI, Russian equities hold a 0.36% weight within the ETF which is slightly smaller than South Africa, Saudi Arabia and less than half the weighting of Sweden.</a:t>
            </a:r>
          </a:p>
        </p:txBody>
      </p:sp>
      <p:sp>
        <p:nvSpPr>
          <p:cNvPr id="14" name="Rectangle 13">
            <a:extLst>
              <a:ext uri="{FF2B5EF4-FFF2-40B4-BE49-F238E27FC236}">
                <a16:creationId xmlns:a16="http://schemas.microsoft.com/office/drawing/2014/main" id="{6579930F-4B2F-4C84-BEEE-7157C66EA6F4}"/>
              </a:ext>
            </a:extLst>
          </p:cNvPr>
          <p:cNvSpPr/>
          <p:nvPr/>
        </p:nvSpPr>
        <p:spPr>
          <a:xfrm>
            <a:off x="838200" y="6115848"/>
            <a:ext cx="9972673" cy="584775"/>
          </a:xfrm>
          <a:prstGeom prst="rect">
            <a:avLst/>
          </a:prstGeom>
          <a:noFill/>
        </p:spPr>
        <p:txBody>
          <a:bodyPr wrap="square" anchor="b">
            <a:spAutoFit/>
          </a:bodyPr>
          <a:lstStyle/>
          <a:p>
            <a:r>
              <a:rPr lang="en-US" sz="800"/>
              <a:t>Source: Helios Quantitative Research, Bloomberg</a:t>
            </a:r>
          </a:p>
          <a:p>
            <a:r>
              <a:rPr lang="en-US" sz="800" baseline="0">
                <a:solidFill>
                  <a:schemeClr val="tx1"/>
                </a:solidFill>
                <a:effectLst/>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endParaRPr lang="en-US" sz="800" baseline="0">
              <a:solidFill>
                <a:schemeClr val="tx1"/>
              </a:solidFill>
              <a:effectLst/>
              <a:ea typeface="Calibri" panose="020F0502020204030204" pitchFamily="34" charset="0"/>
              <a:cs typeface="Times New Roman" panose="02020603050405020304" pitchFamily="18" charset="0"/>
            </a:endParaRPr>
          </a:p>
        </p:txBody>
      </p:sp>
      <p:sp>
        <p:nvSpPr>
          <p:cNvPr id="17" name="Speech Bubble: Rectangle with Corners Rounded 16">
            <a:extLst>
              <a:ext uri="{FF2B5EF4-FFF2-40B4-BE49-F238E27FC236}">
                <a16:creationId xmlns:a16="http://schemas.microsoft.com/office/drawing/2014/main" id="{8801CF0C-B957-4D3A-932D-74CE9EF1705F}"/>
              </a:ext>
            </a:extLst>
          </p:cNvPr>
          <p:cNvSpPr/>
          <p:nvPr/>
        </p:nvSpPr>
        <p:spPr>
          <a:xfrm>
            <a:off x="7056756" y="2035748"/>
            <a:ext cx="1357620" cy="332313"/>
          </a:xfrm>
          <a:prstGeom prst="wedgeRoundRectCallout">
            <a:avLst>
              <a:gd name="adj1" fmla="val 56309"/>
              <a:gd name="adj2" fmla="val 5185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Omicron fears over Thanksgiving</a:t>
            </a:r>
          </a:p>
        </p:txBody>
      </p:sp>
      <p:sp>
        <p:nvSpPr>
          <p:cNvPr id="18" name="Speech Bubble: Rectangle with Corners Rounded 17">
            <a:extLst>
              <a:ext uri="{FF2B5EF4-FFF2-40B4-BE49-F238E27FC236}">
                <a16:creationId xmlns:a16="http://schemas.microsoft.com/office/drawing/2014/main" id="{9408D3AD-FA5A-446F-ABA8-18BD90C15C07}"/>
              </a:ext>
            </a:extLst>
          </p:cNvPr>
          <p:cNvSpPr/>
          <p:nvPr/>
        </p:nvSpPr>
        <p:spPr>
          <a:xfrm>
            <a:off x="8715653" y="1837166"/>
            <a:ext cx="1357620" cy="332313"/>
          </a:xfrm>
          <a:prstGeom prst="wedgeRoundRectCallout">
            <a:avLst>
              <a:gd name="adj1" fmla="val 26616"/>
              <a:gd name="adj2" fmla="val 6960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Fed, Inflation, and Growth</a:t>
            </a:r>
          </a:p>
        </p:txBody>
      </p:sp>
      <p:pic>
        <p:nvPicPr>
          <p:cNvPr id="3" name="Picture 2">
            <a:extLst>
              <a:ext uri="{FF2B5EF4-FFF2-40B4-BE49-F238E27FC236}">
                <a16:creationId xmlns:a16="http://schemas.microsoft.com/office/drawing/2014/main" id="{AC3E4BAF-6417-4F5A-9DB8-796FC25D1D36}"/>
              </a:ext>
            </a:extLst>
          </p:cNvPr>
          <p:cNvPicPr>
            <a:picLocks noChangeAspect="1"/>
          </p:cNvPicPr>
          <p:nvPr/>
        </p:nvPicPr>
        <p:blipFill>
          <a:blip r:embed="rId2"/>
          <a:stretch>
            <a:fillRect/>
          </a:stretch>
        </p:blipFill>
        <p:spPr>
          <a:xfrm>
            <a:off x="4887674" y="1828661"/>
            <a:ext cx="5492972" cy="3206774"/>
          </a:xfrm>
          <a:prstGeom prst="rect">
            <a:avLst/>
          </a:prstGeom>
          <a:effectLst>
            <a:outerShdw blurRad="50800" dist="38100" dir="2700000" algn="tl" rotWithShape="0">
              <a:prstClr val="black">
                <a:alpha val="40000"/>
              </a:prstClr>
            </a:outerShdw>
          </a:effectLst>
        </p:spPr>
      </p:pic>
      <p:grpSp>
        <p:nvGrpSpPr>
          <p:cNvPr id="24" name="Group 23">
            <a:extLst>
              <a:ext uri="{FF2B5EF4-FFF2-40B4-BE49-F238E27FC236}">
                <a16:creationId xmlns:a16="http://schemas.microsoft.com/office/drawing/2014/main" id="{C6430775-475C-4277-94DA-45F9C4ABE30E}"/>
              </a:ext>
            </a:extLst>
          </p:cNvPr>
          <p:cNvGrpSpPr/>
          <p:nvPr/>
        </p:nvGrpSpPr>
        <p:grpSpPr>
          <a:xfrm>
            <a:off x="4730312" y="5432472"/>
            <a:ext cx="2276959" cy="483081"/>
            <a:chOff x="4730312" y="5425729"/>
            <a:chExt cx="2276959" cy="483081"/>
          </a:xfrm>
        </p:grpSpPr>
        <p:sp>
          <p:nvSpPr>
            <p:cNvPr id="15" name="TextBox 14">
              <a:extLst>
                <a:ext uri="{FF2B5EF4-FFF2-40B4-BE49-F238E27FC236}">
                  <a16:creationId xmlns:a16="http://schemas.microsoft.com/office/drawing/2014/main" id="{55E31565-A6ED-4222-829A-7BD84E5BAF47}"/>
                </a:ext>
              </a:extLst>
            </p:cNvPr>
            <p:cNvSpPr txBox="1"/>
            <p:nvPr/>
          </p:nvSpPr>
          <p:spPr>
            <a:xfrm>
              <a:off x="4730312" y="5444131"/>
              <a:ext cx="1097280" cy="446276"/>
            </a:xfrm>
            <a:prstGeom prst="rect">
              <a:avLst/>
            </a:prstGeom>
            <a:noFill/>
            <a:ln>
              <a:noFill/>
            </a:ln>
          </p:spPr>
          <p:txBody>
            <a:bodyPr wrap="square" lIns="0" rIns="0" rtlCol="0" anchor="ctr">
              <a:spAutoFit/>
            </a:bodyPr>
            <a:lstStyle/>
            <a:p>
              <a:pPr algn="r">
                <a:lnSpc>
                  <a:spcPct val="120000"/>
                </a:lnSpc>
                <a:spcBef>
                  <a:spcPts val="600"/>
                </a:spcBef>
              </a:pPr>
              <a:r>
                <a:rPr lang="en-US" sz="2000" spc="300" dirty="0">
                  <a:solidFill>
                    <a:srgbClr val="C00000"/>
                  </a:solidFill>
                  <a:latin typeface="Calibri" panose="020F0502020204030204" pitchFamily="34" charset="0"/>
                  <a:cs typeface="Calibri" panose="020F0502020204030204" pitchFamily="34" charset="0"/>
                </a:rPr>
                <a:t>0.36%</a:t>
              </a:r>
            </a:p>
          </p:txBody>
        </p:sp>
        <p:sp>
          <p:nvSpPr>
            <p:cNvPr id="19" name="TextBox 18">
              <a:extLst>
                <a:ext uri="{FF2B5EF4-FFF2-40B4-BE49-F238E27FC236}">
                  <a16:creationId xmlns:a16="http://schemas.microsoft.com/office/drawing/2014/main" id="{DD9AB82D-CE9F-4DD4-925B-C792D1ED1049}"/>
                </a:ext>
              </a:extLst>
            </p:cNvPr>
            <p:cNvSpPr txBox="1"/>
            <p:nvPr/>
          </p:nvSpPr>
          <p:spPr>
            <a:xfrm>
              <a:off x="5769804" y="5425729"/>
              <a:ext cx="1237467" cy="483081"/>
            </a:xfrm>
            <a:prstGeom prst="rect">
              <a:avLst/>
            </a:prstGeom>
            <a:noFill/>
            <a:ln>
              <a:noFill/>
            </a:ln>
          </p:spPr>
          <p:txBody>
            <a:bodyPr wrap="square" rtlCol="0" anchor="ctr">
              <a:spAutoFit/>
            </a:bodyPr>
            <a:lstStyle/>
            <a:p>
              <a:pPr>
                <a:lnSpc>
                  <a:spcPct val="120000"/>
                </a:lnSpc>
                <a:spcBef>
                  <a:spcPts val="600"/>
                </a:spcBef>
              </a:pPr>
              <a:r>
                <a:rPr lang="en-US" sz="1100" dirty="0">
                  <a:latin typeface="Calibri" panose="020F0502020204030204" pitchFamily="34" charset="0"/>
                  <a:cs typeface="Calibri" panose="020F0502020204030204" pitchFamily="34" charset="0"/>
                </a:rPr>
                <a:t>Allocation to Russian Equities</a:t>
              </a:r>
            </a:p>
          </p:txBody>
        </p:sp>
      </p:grpSp>
      <p:grpSp>
        <p:nvGrpSpPr>
          <p:cNvPr id="13" name="Group 12">
            <a:extLst>
              <a:ext uri="{FF2B5EF4-FFF2-40B4-BE49-F238E27FC236}">
                <a16:creationId xmlns:a16="http://schemas.microsoft.com/office/drawing/2014/main" id="{A7881AC7-E152-4EF2-A17A-D918C4A8AC98}"/>
              </a:ext>
            </a:extLst>
          </p:cNvPr>
          <p:cNvGrpSpPr/>
          <p:nvPr/>
        </p:nvGrpSpPr>
        <p:grpSpPr>
          <a:xfrm>
            <a:off x="7016158" y="5432472"/>
            <a:ext cx="2276959" cy="483081"/>
            <a:chOff x="6949483" y="5425729"/>
            <a:chExt cx="2276959" cy="483081"/>
          </a:xfrm>
        </p:grpSpPr>
        <p:sp>
          <p:nvSpPr>
            <p:cNvPr id="16" name="TextBox 15">
              <a:extLst>
                <a:ext uri="{FF2B5EF4-FFF2-40B4-BE49-F238E27FC236}">
                  <a16:creationId xmlns:a16="http://schemas.microsoft.com/office/drawing/2014/main" id="{168259BF-B64A-4D09-9839-6805560A4BC1}"/>
                </a:ext>
              </a:extLst>
            </p:cNvPr>
            <p:cNvSpPr txBox="1"/>
            <p:nvPr/>
          </p:nvSpPr>
          <p:spPr>
            <a:xfrm>
              <a:off x="6949483" y="5465996"/>
              <a:ext cx="1097280" cy="402546"/>
            </a:xfrm>
            <a:prstGeom prst="rect">
              <a:avLst/>
            </a:prstGeom>
            <a:noFill/>
            <a:ln>
              <a:noFill/>
            </a:ln>
          </p:spPr>
          <p:txBody>
            <a:bodyPr wrap="square" lIns="0" rIns="0" rtlCol="0" anchor="ctr">
              <a:spAutoFit/>
            </a:bodyPr>
            <a:lstStyle/>
            <a:p>
              <a:pPr algn="r">
                <a:lnSpc>
                  <a:spcPct val="120000"/>
                </a:lnSpc>
                <a:spcBef>
                  <a:spcPts val="600"/>
                </a:spcBef>
              </a:pPr>
              <a:r>
                <a:rPr lang="en-US" spc="300" dirty="0">
                  <a:solidFill>
                    <a:srgbClr val="C00000"/>
                  </a:solidFill>
                  <a:latin typeface="Calibri" panose="020F0502020204030204" pitchFamily="34" charset="0"/>
                  <a:cs typeface="Calibri" panose="020F0502020204030204" pitchFamily="34" charset="0"/>
                </a:rPr>
                <a:t>-57.94%</a:t>
              </a:r>
            </a:p>
          </p:txBody>
        </p:sp>
        <p:sp>
          <p:nvSpPr>
            <p:cNvPr id="20" name="TextBox 19">
              <a:extLst>
                <a:ext uri="{FF2B5EF4-FFF2-40B4-BE49-F238E27FC236}">
                  <a16:creationId xmlns:a16="http://schemas.microsoft.com/office/drawing/2014/main" id="{5E67E3B0-885D-4211-9C5F-88F11C16B19C}"/>
                </a:ext>
              </a:extLst>
            </p:cNvPr>
            <p:cNvSpPr txBox="1"/>
            <p:nvPr/>
          </p:nvSpPr>
          <p:spPr>
            <a:xfrm>
              <a:off x="7988975" y="5425729"/>
              <a:ext cx="1237467" cy="483081"/>
            </a:xfrm>
            <a:prstGeom prst="rect">
              <a:avLst/>
            </a:prstGeom>
            <a:noFill/>
            <a:ln>
              <a:noFill/>
            </a:ln>
          </p:spPr>
          <p:txBody>
            <a:bodyPr wrap="square" rtlCol="0" anchor="ctr">
              <a:spAutoFit/>
            </a:bodyPr>
            <a:lstStyle/>
            <a:p>
              <a:pPr>
                <a:lnSpc>
                  <a:spcPct val="120000"/>
                </a:lnSpc>
                <a:spcBef>
                  <a:spcPts val="600"/>
                </a:spcBef>
              </a:pPr>
              <a:r>
                <a:rPr lang="en-US" sz="1100" dirty="0">
                  <a:latin typeface="Calibri" panose="020F0502020204030204" pitchFamily="34" charset="0"/>
                  <a:cs typeface="Calibri" panose="020F0502020204030204" pitchFamily="34" charset="0"/>
                </a:rPr>
                <a:t>Russian Performance</a:t>
              </a:r>
            </a:p>
          </p:txBody>
        </p:sp>
      </p:grpSp>
      <p:sp>
        <p:nvSpPr>
          <p:cNvPr id="21" name="TextBox 20">
            <a:extLst>
              <a:ext uri="{FF2B5EF4-FFF2-40B4-BE49-F238E27FC236}">
                <a16:creationId xmlns:a16="http://schemas.microsoft.com/office/drawing/2014/main" id="{58C5490B-FE90-4D87-A28D-445CEFDB3E77}"/>
              </a:ext>
            </a:extLst>
          </p:cNvPr>
          <p:cNvSpPr txBox="1"/>
          <p:nvPr/>
        </p:nvSpPr>
        <p:spPr>
          <a:xfrm>
            <a:off x="4887674" y="5137834"/>
            <a:ext cx="5179962" cy="322396"/>
          </a:xfrm>
          <a:prstGeom prst="rect">
            <a:avLst/>
          </a:prstGeom>
          <a:noFill/>
          <a:ln>
            <a:noFill/>
          </a:ln>
        </p:spPr>
        <p:txBody>
          <a:bodyPr wrap="square" rtlCol="0" anchor="ctr">
            <a:spAutoFit/>
          </a:bodyPr>
          <a:lstStyle/>
          <a:p>
            <a:pPr>
              <a:lnSpc>
                <a:spcPct val="120000"/>
              </a:lnSpc>
              <a:spcBef>
                <a:spcPts val="600"/>
              </a:spcBef>
            </a:pPr>
            <a:r>
              <a:rPr lang="en-US" sz="1300" spc="300" dirty="0">
                <a:solidFill>
                  <a:srgbClr val="5B6770"/>
                </a:solidFill>
                <a:latin typeface="Calibri" panose="020F0502020204030204" pitchFamily="34" charset="0"/>
                <a:cs typeface="Calibri" panose="020F0502020204030204" pitchFamily="34" charset="0"/>
              </a:rPr>
              <a:t>YTD IMPACT ON ACWI</a:t>
            </a:r>
          </a:p>
        </p:txBody>
      </p:sp>
      <p:grpSp>
        <p:nvGrpSpPr>
          <p:cNvPr id="7" name="Group 6">
            <a:extLst>
              <a:ext uri="{FF2B5EF4-FFF2-40B4-BE49-F238E27FC236}">
                <a16:creationId xmlns:a16="http://schemas.microsoft.com/office/drawing/2014/main" id="{15ADA6EE-DA12-4258-9C52-ED679623C649}"/>
              </a:ext>
            </a:extLst>
          </p:cNvPr>
          <p:cNvGrpSpPr/>
          <p:nvPr/>
        </p:nvGrpSpPr>
        <p:grpSpPr>
          <a:xfrm>
            <a:off x="8901954" y="5432472"/>
            <a:ext cx="2451845" cy="483081"/>
            <a:chOff x="8901954" y="5425729"/>
            <a:chExt cx="2276957" cy="483081"/>
          </a:xfrm>
        </p:grpSpPr>
        <p:sp>
          <p:nvSpPr>
            <p:cNvPr id="22" name="TextBox 21">
              <a:extLst>
                <a:ext uri="{FF2B5EF4-FFF2-40B4-BE49-F238E27FC236}">
                  <a16:creationId xmlns:a16="http://schemas.microsoft.com/office/drawing/2014/main" id="{2518D8F5-AD42-4E3B-A51A-BFEB5146A3A6}"/>
                </a:ext>
              </a:extLst>
            </p:cNvPr>
            <p:cNvSpPr txBox="1"/>
            <p:nvPr/>
          </p:nvSpPr>
          <p:spPr>
            <a:xfrm>
              <a:off x="8901954" y="5444131"/>
              <a:ext cx="1097280" cy="446276"/>
            </a:xfrm>
            <a:prstGeom prst="rect">
              <a:avLst/>
            </a:prstGeom>
            <a:noFill/>
            <a:ln>
              <a:noFill/>
            </a:ln>
          </p:spPr>
          <p:txBody>
            <a:bodyPr wrap="square" lIns="0" rIns="0" rtlCol="0" anchor="ctr">
              <a:spAutoFit/>
            </a:bodyPr>
            <a:lstStyle/>
            <a:p>
              <a:pPr algn="r">
                <a:lnSpc>
                  <a:spcPct val="120000"/>
                </a:lnSpc>
                <a:spcBef>
                  <a:spcPts val="600"/>
                </a:spcBef>
              </a:pPr>
              <a:r>
                <a:rPr lang="en-US" sz="2000" spc="300" dirty="0">
                  <a:solidFill>
                    <a:srgbClr val="C00000"/>
                  </a:solidFill>
                  <a:latin typeface="Calibri" panose="020F0502020204030204" pitchFamily="34" charset="0"/>
                  <a:cs typeface="Calibri" panose="020F0502020204030204" pitchFamily="34" charset="0"/>
                </a:rPr>
                <a:t>-0.23%</a:t>
              </a:r>
            </a:p>
          </p:txBody>
        </p:sp>
        <p:sp>
          <p:nvSpPr>
            <p:cNvPr id="23" name="TextBox 22">
              <a:extLst>
                <a:ext uri="{FF2B5EF4-FFF2-40B4-BE49-F238E27FC236}">
                  <a16:creationId xmlns:a16="http://schemas.microsoft.com/office/drawing/2014/main" id="{2186A861-A4EF-42F9-8B61-A1FAD33A893A}"/>
                </a:ext>
              </a:extLst>
            </p:cNvPr>
            <p:cNvSpPr txBox="1"/>
            <p:nvPr/>
          </p:nvSpPr>
          <p:spPr>
            <a:xfrm>
              <a:off x="9941444" y="5425729"/>
              <a:ext cx="1237467" cy="483081"/>
            </a:xfrm>
            <a:prstGeom prst="rect">
              <a:avLst/>
            </a:prstGeom>
            <a:noFill/>
            <a:ln>
              <a:noFill/>
            </a:ln>
          </p:spPr>
          <p:txBody>
            <a:bodyPr wrap="square" rtlCol="0" anchor="ctr">
              <a:spAutoFit/>
            </a:bodyPr>
            <a:lstStyle/>
            <a:p>
              <a:pPr>
                <a:lnSpc>
                  <a:spcPct val="120000"/>
                </a:lnSpc>
                <a:spcBef>
                  <a:spcPts val="600"/>
                </a:spcBef>
              </a:pPr>
              <a:r>
                <a:rPr lang="en-US" sz="1100" dirty="0">
                  <a:latin typeface="Calibri" panose="020F0502020204030204" pitchFamily="34" charset="0"/>
                  <a:cs typeface="Calibri" panose="020F0502020204030204" pitchFamily="34" charset="0"/>
                </a:rPr>
                <a:t>Attribution to Russia</a:t>
              </a:r>
            </a:p>
          </p:txBody>
        </p:sp>
      </p:grpSp>
      <p:pic>
        <p:nvPicPr>
          <p:cNvPr id="26" name="Picture 25" descr="Icon&#10;&#10;Description automatically generated">
            <a:extLst>
              <a:ext uri="{FF2B5EF4-FFF2-40B4-BE49-F238E27FC236}">
                <a16:creationId xmlns:a16="http://schemas.microsoft.com/office/drawing/2014/main" id="{02491BC1-3654-2843-BA57-24792459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8432" y="19456"/>
            <a:ext cx="945924" cy="1261232"/>
          </a:xfrm>
          <a:prstGeom prst="rect">
            <a:avLst/>
          </a:prstGeom>
        </p:spPr>
      </p:pic>
    </p:spTree>
    <p:extLst>
      <p:ext uri="{BB962C8B-B14F-4D97-AF65-F5344CB8AC3E}">
        <p14:creationId xmlns:p14="http://schemas.microsoft.com/office/powerpoint/2010/main" val="2108458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8026AB-D316-49EC-BE0C-6F4B95B14EDA}"/>
              </a:ext>
            </a:extLst>
          </p:cNvPr>
          <p:cNvSpPr/>
          <p:nvPr/>
        </p:nvSpPr>
        <p:spPr>
          <a:xfrm>
            <a:off x="4887674" y="1851897"/>
            <a:ext cx="5577840" cy="34747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8E7B4C-EC4B-4C6E-8D45-585651C6E418}"/>
              </a:ext>
            </a:extLst>
          </p:cNvPr>
          <p:cNvSpPr>
            <a:spLocks noGrp="1"/>
          </p:cNvSpPr>
          <p:nvPr>
            <p:ph type="title"/>
          </p:nvPr>
        </p:nvSpPr>
        <p:spPr>
          <a:xfrm>
            <a:off x="838200" y="365126"/>
            <a:ext cx="10515600" cy="558800"/>
          </a:xfrm>
        </p:spPr>
        <p:txBody>
          <a:bodyPr>
            <a:normAutofit fontScale="90000"/>
          </a:bodyPr>
          <a:lstStyle/>
          <a:p>
            <a:r>
              <a:rPr lang="en-US" dirty="0">
                <a:solidFill>
                  <a:srgbClr val="5B6770"/>
                </a:solidFill>
                <a:latin typeface="Arial" panose="020B0604020202020204" pitchFamily="34" charset="0"/>
                <a:cs typeface="Arial" panose="020B0604020202020204" pitchFamily="34" charset="0"/>
              </a:rPr>
              <a:t>Expectations on Fed Policy</a:t>
            </a:r>
          </a:p>
        </p:txBody>
      </p:sp>
      <p:sp>
        <p:nvSpPr>
          <p:cNvPr id="6" name="Slide Number Placeholder 30">
            <a:extLst>
              <a:ext uri="{FF2B5EF4-FFF2-40B4-BE49-F238E27FC236}">
                <a16:creationId xmlns:a16="http://schemas.microsoft.com/office/drawing/2014/main" id="{16C02617-F429-4AA9-AFC9-5E02CE406C1D}"/>
              </a:ext>
            </a:extLst>
          </p:cNvPr>
          <p:cNvSpPr>
            <a:spLocks noGrp="1"/>
          </p:cNvSpPr>
          <p:nvPr>
            <p:ph type="sldNum" sz="quarter" idx="13"/>
          </p:nvPr>
        </p:nvSpPr>
        <p:spPr>
          <a:xfrm>
            <a:off x="10810875" y="6176963"/>
            <a:ext cx="542924" cy="535517"/>
          </a:xfrm>
        </p:spPr>
        <p:txBody>
          <a:bodyPr/>
          <a:lstStyle/>
          <a:p>
            <a:fld id="{A6331351-2DE3-4B94-B78C-5D570466B80A}" type="slidenum">
              <a:rPr lang="en-US" smtClean="0"/>
              <a:t>9</a:t>
            </a:fld>
            <a:endParaRPr lang="en-US"/>
          </a:p>
        </p:txBody>
      </p:sp>
      <p:sp>
        <p:nvSpPr>
          <p:cNvPr id="8" name="Rectangle 4">
            <a:extLst>
              <a:ext uri="{FF2B5EF4-FFF2-40B4-BE49-F238E27FC236}">
                <a16:creationId xmlns:a16="http://schemas.microsoft.com/office/drawing/2014/main" id="{AB9DA2E1-A96B-497A-AA0A-671D666F8EA5}"/>
              </a:ext>
            </a:extLst>
          </p:cNvPr>
          <p:cNvSpPr/>
          <p:nvPr/>
        </p:nvSpPr>
        <p:spPr>
          <a:xfrm>
            <a:off x="0" y="943303"/>
            <a:ext cx="93817" cy="3656408"/>
          </a:xfrm>
          <a:custGeom>
            <a:avLst/>
            <a:gdLst>
              <a:gd name="connsiteX0" fmla="*/ 0 w 115742"/>
              <a:gd name="connsiteY0" fmla="*/ 0 h 3837910"/>
              <a:gd name="connsiteX1" fmla="*/ 115742 w 115742"/>
              <a:gd name="connsiteY1" fmla="*/ 0 h 3837910"/>
              <a:gd name="connsiteX2" fmla="*/ 115742 w 115742"/>
              <a:gd name="connsiteY2" fmla="*/ 3837910 h 3837910"/>
              <a:gd name="connsiteX3" fmla="*/ 0 w 115742"/>
              <a:gd name="connsiteY3" fmla="*/ 3837910 h 3837910"/>
              <a:gd name="connsiteX4" fmla="*/ 0 w 115742"/>
              <a:gd name="connsiteY4" fmla="*/ 0 h 3837910"/>
              <a:gd name="connsiteX0" fmla="*/ 0 w 115742"/>
              <a:gd name="connsiteY0" fmla="*/ 0 h 3837910"/>
              <a:gd name="connsiteX1" fmla="*/ 115742 w 115742"/>
              <a:gd name="connsiteY1" fmla="*/ 0 h 3837910"/>
              <a:gd name="connsiteX2" fmla="*/ 115742 w 115742"/>
              <a:gd name="connsiteY2" fmla="*/ 3603994 h 3837910"/>
              <a:gd name="connsiteX3" fmla="*/ 0 w 115742"/>
              <a:gd name="connsiteY3" fmla="*/ 3837910 h 3837910"/>
              <a:gd name="connsiteX4" fmla="*/ 0 w 115742"/>
              <a:gd name="connsiteY4" fmla="*/ 0 h 383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2" h="3837910">
                <a:moveTo>
                  <a:pt x="0" y="0"/>
                </a:moveTo>
                <a:lnTo>
                  <a:pt x="115742" y="0"/>
                </a:lnTo>
                <a:lnTo>
                  <a:pt x="115742" y="3603994"/>
                </a:lnTo>
                <a:lnTo>
                  <a:pt x="0" y="383791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9" name="TextBox 8">
            <a:extLst>
              <a:ext uri="{FF2B5EF4-FFF2-40B4-BE49-F238E27FC236}">
                <a16:creationId xmlns:a16="http://schemas.microsoft.com/office/drawing/2014/main" id="{FF279813-AB72-4897-AECB-D8FEAB4FFD9A}"/>
              </a:ext>
            </a:extLst>
          </p:cNvPr>
          <p:cNvSpPr txBox="1"/>
          <p:nvPr/>
        </p:nvSpPr>
        <p:spPr>
          <a:xfrm>
            <a:off x="4887674" y="1198960"/>
            <a:ext cx="6466126" cy="369332"/>
          </a:xfrm>
          <a:prstGeom prst="rect">
            <a:avLst/>
          </a:prstGeom>
          <a:noFill/>
        </p:spPr>
        <p:txBody>
          <a:bodyPr wrap="square" rtlCol="0">
            <a:spAutoFit/>
          </a:bodyPr>
          <a:lstStyle/>
          <a:p>
            <a:r>
              <a:rPr lang="en-US" cap="all" dirty="0">
                <a:latin typeface="Calibri" panose="020F0502020204030204" pitchFamily="34" charset="0"/>
                <a:cs typeface="Calibri" panose="020F0502020204030204" pitchFamily="34" charset="0"/>
              </a:rPr>
              <a:t>Market Now Expects five to six hikes</a:t>
            </a:r>
          </a:p>
        </p:txBody>
      </p:sp>
      <p:sp>
        <p:nvSpPr>
          <p:cNvPr id="10" name="TextBox 9">
            <a:extLst>
              <a:ext uri="{FF2B5EF4-FFF2-40B4-BE49-F238E27FC236}">
                <a16:creationId xmlns:a16="http://schemas.microsoft.com/office/drawing/2014/main" id="{0A23196C-D85C-40BA-9421-6ADA1D7F1FD6}"/>
              </a:ext>
            </a:extLst>
          </p:cNvPr>
          <p:cNvSpPr txBox="1"/>
          <p:nvPr/>
        </p:nvSpPr>
        <p:spPr>
          <a:xfrm>
            <a:off x="4887674" y="1486407"/>
            <a:ext cx="6466126"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Probabilities of Fed rate policy target, derived from Fed futures market</a:t>
            </a:r>
          </a:p>
        </p:txBody>
      </p:sp>
      <p:sp>
        <p:nvSpPr>
          <p:cNvPr id="11" name="Rectangle 10">
            <a:extLst>
              <a:ext uri="{FF2B5EF4-FFF2-40B4-BE49-F238E27FC236}">
                <a16:creationId xmlns:a16="http://schemas.microsoft.com/office/drawing/2014/main" id="{3DB536C5-E301-439F-A605-0B00C0731A92}"/>
              </a:ext>
            </a:extLst>
          </p:cNvPr>
          <p:cNvSpPr/>
          <p:nvPr/>
        </p:nvSpPr>
        <p:spPr>
          <a:xfrm>
            <a:off x="1117419" y="1123407"/>
            <a:ext cx="3352800" cy="4336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12" name="TextBox 11">
            <a:extLst>
              <a:ext uri="{FF2B5EF4-FFF2-40B4-BE49-F238E27FC236}">
                <a16:creationId xmlns:a16="http://schemas.microsoft.com/office/drawing/2014/main" id="{2A63EF23-D423-4F85-BD39-76E71D01EC9A}"/>
              </a:ext>
            </a:extLst>
          </p:cNvPr>
          <p:cNvSpPr txBox="1"/>
          <p:nvPr/>
        </p:nvSpPr>
        <p:spPr>
          <a:xfrm>
            <a:off x="1381941" y="1327532"/>
            <a:ext cx="2959240" cy="4182555"/>
          </a:xfrm>
          <a:prstGeom prst="rect">
            <a:avLst/>
          </a:prstGeom>
          <a:noFill/>
          <a:ln>
            <a:solidFill>
              <a:schemeClr val="bg1">
                <a:lumMod val="95000"/>
              </a:schemeClr>
            </a:solidFill>
          </a:ln>
        </p:spPr>
        <p:txBody>
          <a:bodyPr wrap="square" rtlCol="0">
            <a:spAutoFit/>
          </a:bodyPr>
          <a:lstStyle/>
          <a:p>
            <a:pPr>
              <a:lnSpc>
                <a:spcPct val="120000"/>
              </a:lnSpc>
              <a:spcBef>
                <a:spcPts val="600"/>
              </a:spcBef>
            </a:pPr>
            <a:r>
              <a:rPr lang="en-US" sz="1300" spc="300" dirty="0">
                <a:solidFill>
                  <a:srgbClr val="5B6770"/>
                </a:solidFill>
                <a:latin typeface="Calibri" panose="020F0502020204030204" pitchFamily="34" charset="0"/>
                <a:cs typeface="Calibri" panose="020F0502020204030204" pitchFamily="34" charset="0"/>
              </a:rPr>
              <a:t>WHAT DOES IT MEAN?</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The market still has its eyes focused on Fed policy and how quickly rates may change throughout the year to combat inflation. So, we should keep an eye on the market’s expectations as well.</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As we have seen in recent months, expectations can shift quickly and when they do, the market tends to experience bouts of volatility. In doing so, it adjusts the value of future earnings and the attractiveness for companies to invest.</a:t>
            </a:r>
          </a:p>
          <a:p>
            <a:pPr marL="171450" indent="-171450">
              <a:lnSpc>
                <a:spcPct val="120000"/>
              </a:lnSpc>
              <a:spcBef>
                <a:spcPts val="1200"/>
              </a:spcBef>
              <a:buClr>
                <a:srgbClr val="C00000"/>
              </a:buClr>
              <a:buSzPct val="120000"/>
              <a:buFont typeface="Arial" panose="020B0604020202020204" pitchFamily="34" charset="0"/>
              <a:buChar char="•"/>
            </a:pPr>
            <a:r>
              <a:rPr lang="en-US" sz="1100" dirty="0">
                <a:latin typeface="Calibri" panose="020F0502020204030204" pitchFamily="34" charset="0"/>
                <a:cs typeface="Calibri" panose="020F0502020204030204" pitchFamily="34" charset="0"/>
              </a:rPr>
              <a:t>Earlier, there was shifting expectations of whether the Fed would hike 50-basis points in March. However, that has since dissipated, and expectations are now solidly in the 25-basis point camp.</a:t>
            </a:r>
          </a:p>
        </p:txBody>
      </p:sp>
      <p:sp>
        <p:nvSpPr>
          <p:cNvPr id="14" name="Rectangle 13">
            <a:extLst>
              <a:ext uri="{FF2B5EF4-FFF2-40B4-BE49-F238E27FC236}">
                <a16:creationId xmlns:a16="http://schemas.microsoft.com/office/drawing/2014/main" id="{6579930F-4B2F-4C84-BEEE-7157C66EA6F4}"/>
              </a:ext>
            </a:extLst>
          </p:cNvPr>
          <p:cNvSpPr/>
          <p:nvPr/>
        </p:nvSpPr>
        <p:spPr>
          <a:xfrm>
            <a:off x="838200" y="6115848"/>
            <a:ext cx="9972673" cy="584775"/>
          </a:xfrm>
          <a:prstGeom prst="rect">
            <a:avLst/>
          </a:prstGeom>
          <a:noFill/>
        </p:spPr>
        <p:txBody>
          <a:bodyPr wrap="square" anchor="b">
            <a:spAutoFit/>
          </a:bodyPr>
          <a:lstStyle/>
          <a:p>
            <a:r>
              <a:rPr lang="en-US" sz="800"/>
              <a:t>Source: Helios Quantitative Research, Bloomberg, CME </a:t>
            </a:r>
            <a:r>
              <a:rPr lang="en-US" sz="800" err="1"/>
              <a:t>FedWatch</a:t>
            </a:r>
            <a:r>
              <a:rPr lang="en-US" sz="800"/>
              <a:t> Tool from 02/28/22</a:t>
            </a:r>
          </a:p>
          <a:p>
            <a:r>
              <a:rPr lang="en-US" sz="800" baseline="0">
                <a:solidFill>
                  <a:schemeClr val="tx1"/>
                </a:solidFill>
                <a:effectLst/>
                <a:ea typeface="Calibri" panose="020F0502020204030204" pitchFamily="34" charset="0"/>
                <a:cs typeface="Calibri" panose="020F0502020204030204" pitchFamily="34" charset="0"/>
              </a:rPr>
              <a:t>Helios Quantitative Research LLC (“Helios”) is associated with, and under the supervision of, Clear Creek Financial Management, LLC (“Clear Creek”), a Registered Investment Adviser. Advisory services are only offered to clients or prospective clients where Clear Creek, and its representatives are properly licensed or exempt from licensure. This document is solely for informational purposes. Past performance is no guarantee of future returns. Investing involves risk and possible loss of principal capital. No advice may be rendered by Clear Creek or its representatives unless a client service agreement is in place.</a:t>
            </a:r>
            <a:endParaRPr lang="en-US" sz="800" baseline="0">
              <a:solidFill>
                <a:schemeClr val="tx1"/>
              </a:solidFill>
              <a:effectLst/>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4DC96F17-15F7-494B-9F9B-F17E4E1EBEFE}"/>
              </a:ext>
            </a:extLst>
          </p:cNvPr>
          <p:cNvGraphicFramePr>
            <a:graphicFrameLocks noGrp="1"/>
          </p:cNvGraphicFramePr>
          <p:nvPr/>
        </p:nvGraphicFramePr>
        <p:xfrm>
          <a:off x="4887674" y="1886988"/>
          <a:ext cx="5511798" cy="3371850"/>
        </p:xfrm>
        <a:graphic>
          <a:graphicData uri="http://schemas.openxmlformats.org/drawingml/2006/table">
            <a:tbl>
              <a:tblPr/>
              <a:tblGrid>
                <a:gridCol w="1018588">
                  <a:extLst>
                    <a:ext uri="{9D8B030D-6E8A-4147-A177-3AD203B41FA5}">
                      <a16:colId xmlns:a16="http://schemas.microsoft.com/office/drawing/2014/main" val="296701807"/>
                    </a:ext>
                  </a:extLst>
                </a:gridCol>
                <a:gridCol w="634634">
                  <a:extLst>
                    <a:ext uri="{9D8B030D-6E8A-4147-A177-3AD203B41FA5}">
                      <a16:colId xmlns:a16="http://schemas.microsoft.com/office/drawing/2014/main" val="3769307874"/>
                    </a:ext>
                  </a:extLst>
                </a:gridCol>
                <a:gridCol w="621942">
                  <a:extLst>
                    <a:ext uri="{9D8B030D-6E8A-4147-A177-3AD203B41FA5}">
                      <a16:colId xmlns:a16="http://schemas.microsoft.com/office/drawing/2014/main" val="3264697139"/>
                    </a:ext>
                  </a:extLst>
                </a:gridCol>
                <a:gridCol w="634634">
                  <a:extLst>
                    <a:ext uri="{9D8B030D-6E8A-4147-A177-3AD203B41FA5}">
                      <a16:colId xmlns:a16="http://schemas.microsoft.com/office/drawing/2014/main" val="3194643791"/>
                    </a:ext>
                  </a:extLst>
                </a:gridCol>
                <a:gridCol w="634634">
                  <a:extLst>
                    <a:ext uri="{9D8B030D-6E8A-4147-A177-3AD203B41FA5}">
                      <a16:colId xmlns:a16="http://schemas.microsoft.com/office/drawing/2014/main" val="653770552"/>
                    </a:ext>
                  </a:extLst>
                </a:gridCol>
                <a:gridCol w="634634">
                  <a:extLst>
                    <a:ext uri="{9D8B030D-6E8A-4147-A177-3AD203B41FA5}">
                      <a16:colId xmlns:a16="http://schemas.microsoft.com/office/drawing/2014/main" val="3750557693"/>
                    </a:ext>
                  </a:extLst>
                </a:gridCol>
                <a:gridCol w="634634">
                  <a:extLst>
                    <a:ext uri="{9D8B030D-6E8A-4147-A177-3AD203B41FA5}">
                      <a16:colId xmlns:a16="http://schemas.microsoft.com/office/drawing/2014/main" val="720550425"/>
                    </a:ext>
                  </a:extLst>
                </a:gridCol>
                <a:gridCol w="698098">
                  <a:extLst>
                    <a:ext uri="{9D8B030D-6E8A-4147-A177-3AD203B41FA5}">
                      <a16:colId xmlns:a16="http://schemas.microsoft.com/office/drawing/2014/main" val="3376218896"/>
                    </a:ext>
                  </a:extLst>
                </a:gridCol>
              </a:tblGrid>
              <a:tr h="323850">
                <a:tc>
                  <a:txBody>
                    <a:bodyPr/>
                    <a:lstStyle/>
                    <a:p>
                      <a:pPr algn="ctr" fontAlgn="ctr"/>
                      <a:r>
                        <a:rPr lang="en-US" sz="1000" b="1" i="0" u="none" strike="noStrike">
                          <a:solidFill>
                            <a:srgbClr val="000000"/>
                          </a:solidFill>
                          <a:effectLst/>
                          <a:latin typeface="Roboto" panose="02000000000000000000" pitchFamily="2" charset="0"/>
                        </a:rPr>
                        <a:t>2.25% - 2.50%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959A9D"/>
                          </a:solidFill>
                          <a:effectLst/>
                          <a:latin typeface="Roboto" panose="02000000000000000000" pitchFamily="2" charset="0"/>
                        </a:rPr>
                        <a:t>0.1%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ED7C7">
                        <a:alpha val="50196"/>
                      </a:srgbClr>
                    </a:solidFill>
                  </a:tcPr>
                </a:tc>
                <a:extLst>
                  <a:ext uri="{0D108BD9-81ED-4DB2-BD59-A6C34878D82A}">
                    <a16:rowId xmlns:a16="http://schemas.microsoft.com/office/drawing/2014/main" val="2968462371"/>
                  </a:ext>
                </a:extLst>
              </a:tr>
              <a:tr h="323850">
                <a:tc>
                  <a:txBody>
                    <a:bodyPr/>
                    <a:lstStyle/>
                    <a:p>
                      <a:pPr algn="ctr" fontAlgn="ctr"/>
                      <a:r>
                        <a:rPr lang="en-US" sz="1000" b="1" i="0" u="none" strike="noStrike">
                          <a:solidFill>
                            <a:srgbClr val="000000"/>
                          </a:solidFill>
                          <a:effectLst/>
                          <a:latin typeface="Roboto" panose="02000000000000000000" pitchFamily="2" charset="0"/>
                        </a:rPr>
                        <a:t>2.00% - 2.25%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A6A6A6"/>
                          </a:solidFill>
                          <a:effectLst/>
                          <a:latin typeface="Roboto" panose="02000000000000000000" pitchFamily="2" charset="0"/>
                        </a:rPr>
                        <a:t>0.2%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ED7C7">
                        <a:alpha val="50196"/>
                      </a:srgbClr>
                    </a:solidFill>
                  </a:tcPr>
                </a:tc>
                <a:tc>
                  <a:txBody>
                    <a:bodyPr/>
                    <a:lstStyle/>
                    <a:p>
                      <a:pPr algn="ctr" fontAlgn="ctr"/>
                      <a:r>
                        <a:rPr lang="en-US" sz="1000" b="0" i="0" u="none" strike="noStrike" dirty="0">
                          <a:solidFill>
                            <a:srgbClr val="959A9D"/>
                          </a:solidFill>
                          <a:effectLst/>
                          <a:latin typeface="Roboto" panose="02000000000000000000" pitchFamily="2" charset="0"/>
                        </a:rPr>
                        <a:t>2.8%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47258820"/>
                  </a:ext>
                </a:extLst>
              </a:tr>
              <a:tr h="323850">
                <a:tc>
                  <a:txBody>
                    <a:bodyPr/>
                    <a:lstStyle/>
                    <a:p>
                      <a:pPr algn="ctr" fontAlgn="ctr"/>
                      <a:r>
                        <a:rPr lang="en-US" sz="1000" b="1" i="0" u="none" strike="noStrike">
                          <a:solidFill>
                            <a:srgbClr val="000000"/>
                          </a:solidFill>
                          <a:effectLst/>
                          <a:latin typeface="Roboto" panose="02000000000000000000" pitchFamily="2" charset="0"/>
                        </a:rPr>
                        <a:t>1.75% - 2.00%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A6A6A6"/>
                          </a:solidFill>
                          <a:effectLst/>
                          <a:latin typeface="Roboto" panose="02000000000000000000" pitchFamily="2" charset="0"/>
                        </a:rPr>
                        <a:t>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ED7C7">
                        <a:alpha val="50196"/>
                      </a:srgbClr>
                    </a:solidFill>
                  </a:tcPr>
                </a:tc>
                <a:tc>
                  <a:txBody>
                    <a:bodyPr/>
                    <a:lstStyle/>
                    <a:p>
                      <a:pPr algn="ctr" fontAlgn="ctr"/>
                      <a:r>
                        <a:rPr lang="en-US" sz="1000" b="0" i="0" u="none" strike="noStrike" dirty="0">
                          <a:solidFill>
                            <a:srgbClr val="959A9D"/>
                          </a:solidFill>
                          <a:effectLst/>
                          <a:latin typeface="Roboto" panose="02000000000000000000" pitchFamily="2" charset="0"/>
                        </a:rPr>
                        <a:t>4.1%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dirty="0">
                          <a:solidFill>
                            <a:srgbClr val="959A9D"/>
                          </a:solidFill>
                          <a:effectLst/>
                          <a:latin typeface="Roboto" panose="02000000000000000000" pitchFamily="2" charset="0"/>
                        </a:rPr>
                        <a:t>17.3%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50588"/>
                      </a:srgbClr>
                    </a:solidFill>
                  </a:tcPr>
                </a:tc>
                <a:extLst>
                  <a:ext uri="{0D108BD9-81ED-4DB2-BD59-A6C34878D82A}">
                    <a16:rowId xmlns:a16="http://schemas.microsoft.com/office/drawing/2014/main" val="1966609972"/>
                  </a:ext>
                </a:extLst>
              </a:tr>
              <a:tr h="323850">
                <a:tc>
                  <a:txBody>
                    <a:bodyPr/>
                    <a:lstStyle/>
                    <a:p>
                      <a:pPr algn="ctr" fontAlgn="ctr"/>
                      <a:r>
                        <a:rPr lang="en-US" sz="1000" b="1" i="0" u="none" strike="noStrike">
                          <a:solidFill>
                            <a:srgbClr val="000000"/>
                          </a:solidFill>
                          <a:effectLst/>
                          <a:latin typeface="Roboto" panose="02000000000000000000" pitchFamily="2" charset="0"/>
                        </a:rPr>
                        <a:t>1.50% - 1.75%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A6A6A6"/>
                          </a:solidFill>
                          <a:effectLst/>
                          <a:latin typeface="Roboto" panose="02000000000000000000" pitchFamily="2" charset="0"/>
                        </a:rPr>
                        <a:t>0.7%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ED7C7">
                        <a:alpha val="50196"/>
                      </a:srgbClr>
                    </a:solidFill>
                  </a:tcPr>
                </a:tc>
                <a:tc>
                  <a:txBody>
                    <a:bodyPr/>
                    <a:lstStyle/>
                    <a:p>
                      <a:pPr algn="ctr" fontAlgn="ctr"/>
                      <a:r>
                        <a:rPr lang="en-US" sz="1000" b="0" i="0" u="none" strike="noStrike" dirty="0">
                          <a:solidFill>
                            <a:srgbClr val="959A9D"/>
                          </a:solidFill>
                          <a:effectLst/>
                          <a:latin typeface="Roboto" panose="02000000000000000000" pitchFamily="2" charset="0"/>
                        </a:rPr>
                        <a:t>7.7%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0000"/>
                      </a:srgbClr>
                    </a:solidFill>
                  </a:tcPr>
                </a:tc>
                <a:tc>
                  <a:txBody>
                    <a:bodyPr/>
                    <a:lstStyle/>
                    <a:p>
                      <a:pPr algn="ctr" fontAlgn="ctr"/>
                      <a:r>
                        <a:rPr lang="en-US" sz="1000" b="0" i="0" u="none" strike="noStrike" dirty="0">
                          <a:solidFill>
                            <a:srgbClr val="959A9D"/>
                          </a:solidFill>
                          <a:effectLst/>
                          <a:latin typeface="Roboto" panose="02000000000000000000" pitchFamily="2" charset="0"/>
                        </a:rPr>
                        <a:t>23.9%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50196"/>
                      </a:srgbClr>
                    </a:solidFill>
                  </a:tcPr>
                </a:tc>
                <a:tc>
                  <a:txBody>
                    <a:bodyPr/>
                    <a:lstStyle/>
                    <a:p>
                      <a:pPr algn="ctr" fontAlgn="ctr"/>
                      <a:r>
                        <a:rPr lang="en-US" sz="1000" b="1" i="0" u="none" strike="noStrike" dirty="0">
                          <a:solidFill>
                            <a:srgbClr val="FFFFFF"/>
                          </a:solidFill>
                          <a:effectLst/>
                          <a:latin typeface="Roboto" panose="02000000000000000000" pitchFamily="2" charset="0"/>
                        </a:rPr>
                        <a:t>34.8%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1332676027"/>
                  </a:ext>
                </a:extLst>
              </a:tr>
              <a:tr h="323850">
                <a:tc>
                  <a:txBody>
                    <a:bodyPr/>
                    <a:lstStyle/>
                    <a:p>
                      <a:pPr algn="ctr" fontAlgn="ctr"/>
                      <a:r>
                        <a:rPr lang="en-US" sz="1000" b="1" i="0" u="none" strike="noStrike">
                          <a:solidFill>
                            <a:srgbClr val="000000"/>
                          </a:solidFill>
                          <a:effectLst/>
                          <a:latin typeface="Roboto" panose="02000000000000000000" pitchFamily="2" charset="0"/>
                        </a:rPr>
                        <a:t>1.25% - 1.50%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959A9D"/>
                          </a:solidFill>
                          <a:effectLst/>
                          <a:latin typeface="Roboto" panose="02000000000000000000" pitchFamily="2" charset="0"/>
                        </a:rPr>
                        <a:t>1.1%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ED7C7">
                        <a:alpha val="50196"/>
                      </a:srgbClr>
                    </a:solidFill>
                  </a:tcPr>
                </a:tc>
                <a:tc>
                  <a:txBody>
                    <a:bodyPr/>
                    <a:lstStyle/>
                    <a:p>
                      <a:pPr algn="ctr" fontAlgn="ctr"/>
                      <a:r>
                        <a:rPr lang="en-US" sz="1000" b="0" i="0" u="none" strike="noStrike" dirty="0">
                          <a:solidFill>
                            <a:srgbClr val="959A9D"/>
                          </a:solidFill>
                          <a:effectLst/>
                          <a:latin typeface="Roboto" panose="02000000000000000000" pitchFamily="2" charset="0"/>
                        </a:rPr>
                        <a:t>11.9%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0000"/>
                      </a:srgbClr>
                    </a:solidFill>
                  </a:tcPr>
                </a:tc>
                <a:tc>
                  <a:txBody>
                    <a:bodyPr/>
                    <a:lstStyle/>
                    <a:p>
                      <a:pPr algn="ctr" fontAlgn="ctr"/>
                      <a:r>
                        <a:rPr lang="en-US" sz="1000" b="0" i="0" u="none" strike="noStrike" dirty="0">
                          <a:solidFill>
                            <a:srgbClr val="FFFFFF"/>
                          </a:solidFill>
                          <a:effectLst/>
                          <a:latin typeface="Roboto" panose="02000000000000000000" pitchFamily="2" charset="0"/>
                        </a:rPr>
                        <a:t>40.2%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1" i="0" u="none" strike="noStrike" dirty="0">
                          <a:solidFill>
                            <a:srgbClr val="FFFFFF"/>
                          </a:solidFill>
                          <a:effectLst/>
                          <a:latin typeface="Roboto" panose="02000000000000000000" pitchFamily="2" charset="0"/>
                        </a:rPr>
                        <a:t>40.3%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dirty="0">
                          <a:solidFill>
                            <a:srgbClr val="FFFFFF"/>
                          </a:solidFill>
                          <a:effectLst/>
                          <a:latin typeface="Roboto" panose="02000000000000000000" pitchFamily="2" charset="0"/>
                        </a:rPr>
                        <a:t>30.7%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2083224591"/>
                  </a:ext>
                </a:extLst>
              </a:tr>
              <a:tr h="323850">
                <a:tc>
                  <a:txBody>
                    <a:bodyPr/>
                    <a:lstStyle/>
                    <a:p>
                      <a:pPr algn="ctr" fontAlgn="ctr"/>
                      <a:r>
                        <a:rPr lang="en-US" sz="1000" b="1" i="0" u="none" strike="noStrike">
                          <a:solidFill>
                            <a:srgbClr val="000000"/>
                          </a:solidFill>
                          <a:effectLst/>
                          <a:latin typeface="Roboto" panose="02000000000000000000" pitchFamily="2" charset="0"/>
                        </a:rPr>
                        <a:t>1.00% - 1.25%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959A9D"/>
                          </a:solidFill>
                          <a:effectLst/>
                          <a:latin typeface="Roboto" panose="02000000000000000000" pitchFamily="2" charset="0"/>
                        </a:rPr>
                        <a:t>1.0%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ED7C7">
                        <a:alpha val="50196"/>
                      </a:srgbClr>
                    </a:solidFill>
                  </a:tcPr>
                </a:tc>
                <a:tc>
                  <a:txBody>
                    <a:bodyPr/>
                    <a:lstStyle/>
                    <a:p>
                      <a:pPr algn="ctr" fontAlgn="ctr"/>
                      <a:r>
                        <a:rPr lang="en-US" sz="1000" b="0" i="0" u="none" strike="noStrike" dirty="0">
                          <a:solidFill>
                            <a:srgbClr val="959A9D"/>
                          </a:solidFill>
                          <a:effectLst/>
                          <a:latin typeface="Roboto" panose="02000000000000000000" pitchFamily="2" charset="0"/>
                        </a:rPr>
                        <a:t>18.5%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0392"/>
                      </a:srgbClr>
                    </a:solidFill>
                  </a:tcPr>
                </a:tc>
                <a:tc>
                  <a:txBody>
                    <a:bodyPr/>
                    <a:lstStyle/>
                    <a:p>
                      <a:pPr algn="ctr" fontAlgn="ctr"/>
                      <a:r>
                        <a:rPr lang="en-US" sz="1000" b="1" i="0" u="none" strike="noStrike" dirty="0">
                          <a:solidFill>
                            <a:srgbClr val="FFFFFF"/>
                          </a:solidFill>
                          <a:effectLst/>
                          <a:latin typeface="Roboto" panose="02000000000000000000" pitchFamily="2" charset="0"/>
                        </a:rPr>
                        <a:t>56.9%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1" i="0" u="none" strike="noStrike" dirty="0">
                          <a:solidFill>
                            <a:srgbClr val="FFFFFF"/>
                          </a:solidFill>
                          <a:effectLst/>
                          <a:latin typeface="Roboto" panose="02000000000000000000" pitchFamily="2" charset="0"/>
                        </a:rPr>
                        <a:t>40.3%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dirty="0">
                          <a:solidFill>
                            <a:srgbClr val="959A9D"/>
                          </a:solidFill>
                          <a:effectLst/>
                          <a:latin typeface="Roboto" panose="02000000000000000000" pitchFamily="2" charset="0"/>
                        </a:rPr>
                        <a:t>25.9%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50196"/>
                      </a:srgbClr>
                    </a:solidFill>
                  </a:tcPr>
                </a:tc>
                <a:tc>
                  <a:txBody>
                    <a:bodyPr/>
                    <a:lstStyle/>
                    <a:p>
                      <a:pPr algn="ctr" fontAlgn="ctr"/>
                      <a:r>
                        <a:rPr lang="en-US" sz="1000" b="0" i="0" u="none" strike="noStrike" dirty="0">
                          <a:solidFill>
                            <a:srgbClr val="959A9D"/>
                          </a:solidFill>
                          <a:effectLst/>
                          <a:latin typeface="Roboto" panose="02000000000000000000" pitchFamily="2" charset="0"/>
                        </a:rPr>
                        <a:t>12.4%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50196"/>
                      </a:srgbClr>
                    </a:solidFill>
                  </a:tcPr>
                </a:tc>
                <a:extLst>
                  <a:ext uri="{0D108BD9-81ED-4DB2-BD59-A6C34878D82A}">
                    <a16:rowId xmlns:a16="http://schemas.microsoft.com/office/drawing/2014/main" val="4258404423"/>
                  </a:ext>
                </a:extLst>
              </a:tr>
              <a:tr h="323850">
                <a:tc>
                  <a:txBody>
                    <a:bodyPr/>
                    <a:lstStyle/>
                    <a:p>
                      <a:pPr algn="ctr" fontAlgn="ctr"/>
                      <a:r>
                        <a:rPr lang="en-US" sz="1000" b="1" i="0" u="none" strike="noStrike">
                          <a:solidFill>
                            <a:srgbClr val="000000"/>
                          </a:solidFill>
                          <a:effectLst/>
                          <a:latin typeface="Roboto" panose="02000000000000000000" pitchFamily="2" charset="0"/>
                        </a:rPr>
                        <a:t>0.75% - 1.00%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A6A6A6"/>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959A9D"/>
                          </a:solidFill>
                          <a:effectLst/>
                          <a:latin typeface="Roboto" panose="02000000000000000000" pitchFamily="2" charset="0"/>
                        </a:rPr>
                        <a:t>18.0%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0000"/>
                      </a:srgbClr>
                    </a:solidFill>
                  </a:tcPr>
                </a:tc>
                <a:tc>
                  <a:txBody>
                    <a:bodyPr/>
                    <a:lstStyle/>
                    <a:p>
                      <a:pPr algn="ctr" fontAlgn="ctr"/>
                      <a:r>
                        <a:rPr lang="en-US" sz="1000" b="1" i="0" u="none" strike="noStrike" dirty="0">
                          <a:solidFill>
                            <a:srgbClr val="FFFFFF"/>
                          </a:solidFill>
                          <a:effectLst/>
                          <a:latin typeface="Roboto" panose="02000000000000000000" pitchFamily="2" charset="0"/>
                        </a:rPr>
                        <a:t>80.4%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dirty="0">
                          <a:solidFill>
                            <a:srgbClr val="959A9D"/>
                          </a:solidFill>
                          <a:effectLst/>
                          <a:latin typeface="Roboto" panose="02000000000000000000" pitchFamily="2" charset="0"/>
                        </a:rPr>
                        <a:t>30.5%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50196"/>
                      </a:srgbClr>
                    </a:solidFill>
                  </a:tcPr>
                </a:tc>
                <a:tc>
                  <a:txBody>
                    <a:bodyPr/>
                    <a:lstStyle/>
                    <a:p>
                      <a:pPr algn="ctr" fontAlgn="ctr"/>
                      <a:r>
                        <a:rPr lang="en-US" sz="1000" b="0" i="0" u="none" strike="noStrike" dirty="0">
                          <a:solidFill>
                            <a:srgbClr val="959A9D"/>
                          </a:solidFill>
                          <a:effectLst/>
                          <a:latin typeface="Roboto" panose="02000000000000000000" pitchFamily="2" charset="0"/>
                        </a:rPr>
                        <a:t>11.3%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alpha val="20000"/>
                      </a:srgbClr>
                    </a:solidFill>
                  </a:tcPr>
                </a:tc>
                <a:tc>
                  <a:txBody>
                    <a:bodyPr/>
                    <a:lstStyle/>
                    <a:p>
                      <a:pPr algn="ctr" fontAlgn="ctr"/>
                      <a:r>
                        <a:rPr lang="en-US" sz="1000" b="0" i="0" u="none" strike="noStrike" dirty="0">
                          <a:solidFill>
                            <a:srgbClr val="959A9D"/>
                          </a:solidFill>
                          <a:effectLst/>
                          <a:latin typeface="Roboto" panose="02000000000000000000" pitchFamily="2" charset="0"/>
                        </a:rPr>
                        <a:t>5.7%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dirty="0">
                          <a:solidFill>
                            <a:srgbClr val="959A9D"/>
                          </a:solidFill>
                          <a:effectLst/>
                          <a:latin typeface="Roboto" panose="02000000000000000000" pitchFamily="2" charset="0"/>
                        </a:rPr>
                        <a:t>1.9%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ED7C7">
                        <a:alpha val="50196"/>
                      </a:srgbClr>
                    </a:solidFill>
                  </a:tcPr>
                </a:tc>
                <a:extLst>
                  <a:ext uri="{0D108BD9-81ED-4DB2-BD59-A6C34878D82A}">
                    <a16:rowId xmlns:a16="http://schemas.microsoft.com/office/drawing/2014/main" val="2338770674"/>
                  </a:ext>
                </a:extLst>
              </a:tr>
              <a:tr h="323850">
                <a:tc>
                  <a:txBody>
                    <a:bodyPr/>
                    <a:lstStyle/>
                    <a:p>
                      <a:pPr algn="ctr" fontAlgn="ctr"/>
                      <a:r>
                        <a:rPr lang="en-US" sz="1000" b="1" i="0" u="none" strike="noStrike">
                          <a:solidFill>
                            <a:srgbClr val="000000"/>
                          </a:solidFill>
                          <a:effectLst/>
                          <a:latin typeface="Roboto" panose="02000000000000000000" pitchFamily="2" charset="0"/>
                        </a:rPr>
                        <a:t>0.50% - 0.75%</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0" i="0" u="none" strike="noStrike" dirty="0">
                          <a:solidFill>
                            <a:srgbClr val="959A9D"/>
                          </a:solidFill>
                          <a:effectLst/>
                          <a:latin typeface="Roboto" panose="02000000000000000000" pitchFamily="2" charset="0"/>
                        </a:rPr>
                        <a:t>10.4%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ED7C7">
                        <a:alpha val="50196"/>
                      </a:srgbClr>
                    </a:solidFill>
                  </a:tcPr>
                </a:tc>
                <a:tc>
                  <a:txBody>
                    <a:bodyPr/>
                    <a:lstStyle/>
                    <a:p>
                      <a:pPr algn="ctr" fontAlgn="ctr"/>
                      <a:r>
                        <a:rPr lang="en-US" sz="1000" b="1" i="0" u="none" strike="noStrike" dirty="0">
                          <a:solidFill>
                            <a:srgbClr val="FFFFFF"/>
                          </a:solidFill>
                          <a:effectLst/>
                          <a:latin typeface="Roboto" panose="02000000000000000000" pitchFamily="2" charset="0"/>
                        </a:rPr>
                        <a:t>81.0%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a:solidFill>
                            <a:srgbClr val="959A9D"/>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959A9D"/>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959A9D"/>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959A9D"/>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959A9D"/>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7547340"/>
                  </a:ext>
                </a:extLst>
              </a:tr>
              <a:tr h="323850">
                <a:tc>
                  <a:txBody>
                    <a:bodyPr/>
                    <a:lstStyle/>
                    <a:p>
                      <a:pPr algn="ctr" fontAlgn="ctr"/>
                      <a:r>
                        <a:rPr lang="en-US" sz="1000" b="1" i="0" u="none" strike="noStrike">
                          <a:solidFill>
                            <a:srgbClr val="000000"/>
                          </a:solidFill>
                          <a:effectLst/>
                          <a:latin typeface="Roboto" panose="02000000000000000000" pitchFamily="2" charset="0"/>
                        </a:rPr>
                        <a:t>0.25% - 0.50%</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000" b="1" i="0" u="none" strike="noStrike" dirty="0">
                          <a:solidFill>
                            <a:srgbClr val="FFFFFF"/>
                          </a:solidFill>
                          <a:effectLst/>
                          <a:latin typeface="Roboto" panose="02000000000000000000" pitchFamily="2" charset="0"/>
                        </a:rPr>
                        <a:t>89.6%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tc>
                  <a:txBody>
                    <a:bodyPr/>
                    <a:lstStyle/>
                    <a:p>
                      <a:pPr algn="ctr" fontAlgn="ctr"/>
                      <a:r>
                        <a:rPr lang="en-US" sz="1000" b="0" i="0" u="none" strike="noStrike">
                          <a:solidFill>
                            <a:srgbClr val="959A9D"/>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959A9D"/>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959A9D"/>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dirty="0">
                          <a:solidFill>
                            <a:srgbClr val="959A9D"/>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959A9D"/>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1000" b="0" i="0" u="none" strike="noStrike">
                          <a:solidFill>
                            <a:srgbClr val="959A9D"/>
                          </a:solidFill>
                          <a:effectLst/>
                          <a:latin typeface="Roboto" panose="02000000000000000000" pitchFamily="2" charset="0"/>
                        </a:rPr>
                        <a:t>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78030665"/>
                  </a:ext>
                </a:extLst>
              </a:tr>
              <a:tr h="295275">
                <a:tc>
                  <a:txBody>
                    <a:bodyPr/>
                    <a:lstStyle/>
                    <a:p>
                      <a:pPr algn="l" fontAlgn="b"/>
                      <a:endParaRPr lang="en-US" sz="1000" b="0" i="0" u="none" strike="noStrike">
                        <a:solidFill>
                          <a:srgbClr val="000000"/>
                        </a:solidFill>
                        <a:effectLst/>
                        <a:latin typeface="Roboto" panose="02000000000000000000" pitchFamily="2" charset="0"/>
                      </a:endParaRPr>
                    </a:p>
                  </a:txBody>
                  <a:tcPr marL="9525" marR="9525" marT="9525" marB="0" anchor="b">
                    <a:lnL>
                      <a:noFill/>
                    </a:lnL>
                    <a:lnR>
                      <a:noFill/>
                    </a:lnR>
                    <a:lnT>
                      <a:noFill/>
                    </a:lnT>
                    <a:lnB>
                      <a:noFill/>
                    </a:lnB>
                  </a:tcPr>
                </a:tc>
                <a:tc>
                  <a:txBody>
                    <a:bodyPr/>
                    <a:lstStyle/>
                    <a:p>
                      <a:pPr algn="ctr" fontAlgn="ctr"/>
                      <a:r>
                        <a:rPr lang="en-US" sz="1000" b="0" i="0" u="none" strike="noStrike">
                          <a:solidFill>
                            <a:srgbClr val="000000"/>
                          </a:solidFill>
                          <a:effectLst/>
                          <a:latin typeface="Roboto" panose="02000000000000000000" pitchFamily="2" charset="0"/>
                        </a:rPr>
                        <a:t>Mar. 16</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May 4</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Jun. 15</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Jul. 27</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Sep. 21</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Nov. 2</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Roboto" panose="02000000000000000000" pitchFamily="2" charset="0"/>
                        </a:rPr>
                        <a:t>Dec. 14</a:t>
                      </a: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869720682"/>
                  </a:ext>
                </a:extLst>
              </a:tr>
              <a:tr h="161925">
                <a:tc>
                  <a:txBody>
                    <a:bodyPr/>
                    <a:lstStyle/>
                    <a:p>
                      <a:pPr algn="l" fontAlgn="b"/>
                      <a:endParaRPr lang="en-US" sz="1000" b="0" i="0" u="none" strike="noStrike">
                        <a:solidFill>
                          <a:srgbClr val="000000"/>
                        </a:solidFill>
                        <a:effectLst/>
                        <a:latin typeface="Roboto" panose="02000000000000000000" pitchFamily="2" charset="0"/>
                      </a:endParaRPr>
                    </a:p>
                  </a:txBody>
                  <a:tcPr marL="9525" marR="9525" marT="9525" marB="0" anchor="b">
                    <a:lnL>
                      <a:noFill/>
                    </a:lnL>
                    <a:lnR>
                      <a:noFill/>
                    </a:lnR>
                    <a:lnT>
                      <a:noFill/>
                    </a:lnT>
                    <a:lnB>
                      <a:noFill/>
                    </a:lnB>
                  </a:tcPr>
                </a:tc>
                <a:tc gridSpan="7">
                  <a:txBody>
                    <a:bodyPr/>
                    <a:lstStyle/>
                    <a:p>
                      <a:pPr algn="ctr" fontAlgn="ctr"/>
                      <a:r>
                        <a:rPr lang="en-US" sz="1000" b="0" i="1" u="none" strike="noStrike" dirty="0">
                          <a:solidFill>
                            <a:srgbClr val="808080"/>
                          </a:solidFill>
                          <a:effectLst/>
                          <a:latin typeface="Roboto" panose="02000000000000000000" pitchFamily="2" charset="0"/>
                        </a:rPr>
                        <a:t>Meeting Date</a:t>
                      </a:r>
                    </a:p>
                  </a:txBody>
                  <a:tcPr marL="9525" marR="9525" marT="9525"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4045796"/>
                  </a:ext>
                </a:extLst>
              </a:tr>
            </a:tbl>
          </a:graphicData>
        </a:graphic>
      </p:graphicFrame>
      <p:pic>
        <p:nvPicPr>
          <p:cNvPr id="15" name="Picture 14" descr="Icon&#10;&#10;Description automatically generated">
            <a:extLst>
              <a:ext uri="{FF2B5EF4-FFF2-40B4-BE49-F238E27FC236}">
                <a16:creationId xmlns:a16="http://schemas.microsoft.com/office/drawing/2014/main" id="{FB79C1D0-737A-3440-9262-5318293AB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432" y="19456"/>
            <a:ext cx="945924" cy="1261232"/>
          </a:xfrm>
          <a:prstGeom prst="rect">
            <a:avLst/>
          </a:prstGeom>
        </p:spPr>
      </p:pic>
    </p:spTree>
    <p:extLst>
      <p:ext uri="{BB962C8B-B14F-4D97-AF65-F5344CB8AC3E}">
        <p14:creationId xmlns:p14="http://schemas.microsoft.com/office/powerpoint/2010/main" val="1940820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D5EC2E5766B444AC6749B4DFA74FE7" ma:contentTypeVersion="19" ma:contentTypeDescription="Create a new document." ma:contentTypeScope="" ma:versionID="e5d6361f9fa7ac201c345dc3bdf5a024">
  <xsd:schema xmlns:xsd="http://www.w3.org/2001/XMLSchema" xmlns:xs="http://www.w3.org/2001/XMLSchema" xmlns:p="http://schemas.microsoft.com/office/2006/metadata/properties" xmlns:ns1="http://schemas.microsoft.com/sharepoint/v3" xmlns:ns2="b6995068-cec9-442e-afd6-d15c1c178aff" xmlns:ns3="de84bf75-853b-4bff-8650-17aa797a3376" targetNamespace="http://schemas.microsoft.com/office/2006/metadata/properties" ma:root="true" ma:fieldsID="1f9180c1e6ac5de003f79a2797824ac6" ns1:_="" ns2:_="" ns3:_="">
    <xsd:import namespace="http://schemas.microsoft.com/sharepoint/v3"/>
    <xsd:import namespace="b6995068-cec9-442e-afd6-d15c1c178aff"/>
    <xsd:import namespace="de84bf75-853b-4bff-8650-17aa797a337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1:_ip_UnifiedCompliancePolicyProperties" minOccurs="0"/>
                <xsd:element ref="ns1:_ip_UnifiedCompliancePolicyUIAction" minOccurs="0"/>
                <xsd:element ref="ns2:DateandTime" minOccurs="0"/>
                <xsd:element ref="ns2:Date"/>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995068-cec9-442e-afd6-d15c1c178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DateandTime" ma:index="23" nillable="true" ma:displayName="Date and Time" ma:default="[today]" ma:format="DateTime" ma:internalName="DateandTime">
      <xsd:simpleType>
        <xsd:restriction base="dms:DateTime"/>
      </xsd:simpleType>
    </xsd:element>
    <xsd:element name="Date" ma:index="24" ma:displayName="Date" ma:default="[today]" ma:format="DateOnly" ma:internalName="Date">
      <xsd:simpleType>
        <xsd:restriction base="dms:DateTime"/>
      </xsd:simpleType>
    </xsd:element>
    <xsd:element name="_Flow_SignoffStatus" ma:index="25"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84bf75-853b-4bff-8650-17aa797a3376"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andTime xmlns="b6995068-cec9-442e-afd6-d15c1c178aff">2022-04-19T15:47:40Z</DateandTime>
    <Date xmlns="b6995068-cec9-442e-afd6-d15c1c178aff">2022-04-19T15:47:40Z</Date>
    <_ip_UnifiedCompliancePolicyUIAction xmlns="http://schemas.microsoft.com/sharepoint/v3" xsi:nil="true"/>
    <_Flow_SignoffStatus xmlns="b6995068-cec9-442e-afd6-d15c1c178aff"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07E3960-1FFC-4063-85C6-F8C28AEDA3BF}">
  <ds:schemaRefs>
    <ds:schemaRef ds:uri="http://schemas.microsoft.com/sharepoint/v3/contenttype/forms"/>
  </ds:schemaRefs>
</ds:datastoreItem>
</file>

<file path=customXml/itemProps2.xml><?xml version="1.0" encoding="utf-8"?>
<ds:datastoreItem xmlns:ds="http://schemas.openxmlformats.org/officeDocument/2006/customXml" ds:itemID="{D3032B99-67E0-4AFE-B7FC-E74EBC90FCA2}">
  <ds:schemaRefs>
    <ds:schemaRef ds:uri="b6995068-cec9-442e-afd6-d15c1c178aff"/>
    <ds:schemaRef ds:uri="de84bf75-853b-4bff-8650-17aa797a3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1274AF-EC7E-42F7-BF9A-68061D94B1B2}">
  <ds:schemaRefs>
    <ds:schemaRef ds:uri="b6995068-cec9-442e-afd6-d15c1c178aff"/>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79</TotalTime>
  <Words>7236</Words>
  <Application>Microsoft Office PowerPoint</Application>
  <PresentationFormat>Widescreen</PresentationFormat>
  <Paragraphs>772</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Roboto</vt:lpstr>
      <vt:lpstr>Office Theme</vt:lpstr>
      <vt:lpstr>Elevate Webinar 1 Quarterly Market Commentary  </vt:lpstr>
      <vt:lpstr>January</vt:lpstr>
      <vt:lpstr>Volatility Returns (again)</vt:lpstr>
      <vt:lpstr>Market Overview</vt:lpstr>
      <vt:lpstr>Shifting Expectations on Fed Policy</vt:lpstr>
      <vt:lpstr>February</vt:lpstr>
      <vt:lpstr>Market Overview</vt:lpstr>
      <vt:lpstr>Russia’s Weight in Global Markets</vt:lpstr>
      <vt:lpstr>Expectations on Fed Policy</vt:lpstr>
      <vt:lpstr>March</vt:lpstr>
      <vt:lpstr>Market Overview</vt:lpstr>
      <vt:lpstr>Short-End of the Yield Curve Rises</vt:lpstr>
      <vt:lpstr>Looking at Past Yield Curve Inversions</vt:lpstr>
      <vt:lpstr>Mortgage Rates Respond</vt:lpstr>
      <vt:lpstr>Expectations on Fed Policy</vt:lpstr>
      <vt:lpstr>Keeping An Eye On Inflation Expectations</vt:lpstr>
      <vt:lpstr>Ecosystem 2.0 Update</vt:lpstr>
      <vt:lpstr>Definitions &amp; Disclosures</vt:lpstr>
      <vt:lpstr>Definitions &amp; Disclosures</vt:lpstr>
      <vt:lpstr>Definitions &amp; Disclosures</vt:lpstr>
      <vt:lpstr>Definitions &amp; Disclosures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Elevate Webinar 1 Quarterly Market Commentary</dc:title>
  <dc:creator>Kirsten Conard</dc:creator>
  <cp:lastModifiedBy>Eric Christofferson</cp:lastModifiedBy>
  <cp:revision>2</cp:revision>
  <dcterms:created xsi:type="dcterms:W3CDTF">2022-04-19T21:54:03Z</dcterms:created>
  <dcterms:modified xsi:type="dcterms:W3CDTF">2022-04-20T14:39:34Z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0x010100B3D5EC2E5766B444AC6749B4DFA74FE7</vt:lpwstr>
  </property>
</Properties>
</file>